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5" r:id="rId2"/>
    <p:sldId id="356" r:id="rId3"/>
    <p:sldId id="329" r:id="rId4"/>
    <p:sldId id="308" r:id="rId5"/>
    <p:sldId id="330" r:id="rId6"/>
    <p:sldId id="354" r:id="rId7"/>
    <p:sldId id="332" r:id="rId8"/>
    <p:sldId id="287" r:id="rId9"/>
    <p:sldId id="331" r:id="rId10"/>
    <p:sldId id="333" r:id="rId11"/>
    <p:sldId id="335" r:id="rId12"/>
    <p:sldId id="336" r:id="rId13"/>
    <p:sldId id="337" r:id="rId14"/>
    <p:sldId id="334" r:id="rId15"/>
    <p:sldId id="341" r:id="rId16"/>
    <p:sldId id="342" r:id="rId17"/>
    <p:sldId id="343" r:id="rId18"/>
    <p:sldId id="348" r:id="rId19"/>
    <p:sldId id="344" r:id="rId20"/>
    <p:sldId id="349" r:id="rId21"/>
    <p:sldId id="345" r:id="rId22"/>
    <p:sldId id="350" r:id="rId23"/>
    <p:sldId id="346" r:id="rId24"/>
    <p:sldId id="351" r:id="rId25"/>
    <p:sldId id="339" r:id="rId26"/>
    <p:sldId id="340" r:id="rId27"/>
    <p:sldId id="347" r:id="rId28"/>
    <p:sldId id="352" r:id="rId29"/>
    <p:sldId id="35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y Hale" initials="SH" lastIdx="3" clrIdx="0">
    <p:extLst>
      <p:ext uri="{19B8F6BF-5375-455C-9EA6-DF929625EA0E}">
        <p15:presenceInfo xmlns:p15="http://schemas.microsoft.com/office/powerpoint/2012/main" userId="S-1-5-21-2237819754-2943684220-2540195508-1001" providerId="AD"/>
      </p:ext>
    </p:extLst>
  </p:cmAuthor>
  <p:cmAuthor id="2" name="Jackie Rawling" initials="JR" lastIdx="5" clrIdx="1">
    <p:extLst>
      <p:ext uri="{19B8F6BF-5375-455C-9EA6-DF929625EA0E}">
        <p15:presenceInfo xmlns:p15="http://schemas.microsoft.com/office/powerpoint/2012/main" userId="Jackie Rawl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78"/>
    <a:srgbClr val="49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707" autoAdjust="0"/>
  </p:normalViewPr>
  <p:slideViewPr>
    <p:cSldViewPr snapToGrid="0">
      <p:cViewPr varScale="1">
        <p:scale>
          <a:sx n="66" d="100"/>
          <a:sy n="66" d="100"/>
        </p:scale>
        <p:origin x="96" y="10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25T15:11:44.648" idx="1">
    <p:pos x="3483" y="1420"/>
    <p:text>Partner, um diese durch die Amazon-Domain für ihr Land zu ersetzen</p:text>
    <p:extLst>
      <p:ext uri="{C676402C-5697-4E1C-873F-D02D1690AC5C}">
        <p15:threadingInfo xmlns:p15="http://schemas.microsoft.com/office/powerpoint/2012/main" timeZoneBias="-60"/>
      </p:ext>
    </p:extLst>
  </p:cm>
  <p:cm authorId="2" dt="2022-05-25T15:12:30.801" idx="2">
    <p:pos x="4063" y="1741"/>
    <p:text>Partner, die "basket" ersetzen wollen, wenn dies nicht für ihre Amazon-Domain verwendet wird (z.B. durch cart)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25T15:13:58.046" idx="3">
    <p:pos x="2666" y="1420"/>
    <p:text>Partner zu ersetzen als Hinweis vor</p:text>
    <p:extLst>
      <p:ext uri="{C676402C-5697-4E1C-873F-D02D1690AC5C}">
        <p15:threadingInfo xmlns:p15="http://schemas.microsoft.com/office/powerpoint/2012/main" timeZoneBias="-60"/>
      </p:ext>
    </p:extLst>
  </p:cm>
  <p:cm authorId="2" dt="2022-05-25T15:14:49.453" idx="4">
    <p:pos x="6908" y="1741"/>
    <p:text>Partner, die "bis zu 15 £" in den Filter der niedrigsten Preiskategorie für ihr Land ändern</p:text>
    <p:extLst mod="1">
      <p:ext uri="{C676402C-5697-4E1C-873F-D02D1690AC5C}">
        <p15:threadingInfo xmlns:p15="http://schemas.microsoft.com/office/powerpoint/2012/main" timeZoneBias="-60"/>
      </p:ext>
    </p:extLst>
  </p:cm>
  <p:cm authorId="2" dt="2022-05-25T15:16:31.968" idx="5">
    <p:pos x="4108" y="3353"/>
    <p:text>Partner, die "basket" ersetzen wollen, wenn dies nicht für ihre Amazon-Domain verwendet wird (z.B. durch cart)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C6CBF-3C55-4217-AD10-4087DC211892}" type="datetimeFigureOut">
              <a:rPr lang="de-DE" smtClean="0"/>
              <a:t>01.08.2022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5CED2-B538-4537-A051-CCB78BDD5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91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93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06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03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53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02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36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081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871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600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317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37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44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16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056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32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90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49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80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30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833" y="2272968"/>
            <a:ext cx="9144000" cy="224453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833" y="4609575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6019634" y="-5452367"/>
            <a:ext cx="720000" cy="11624733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t="29961" r="16797" b="31128"/>
          <a:stretch/>
        </p:blipFill>
        <p:spPr>
          <a:xfrm>
            <a:off x="9436099" y="812076"/>
            <a:ext cx="2573375" cy="13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5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125"/>
            <a:ext cx="1061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438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030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444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51667"/>
            <a:ext cx="10610850" cy="18108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589463"/>
            <a:ext cx="106108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26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919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314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24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299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9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6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61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65125"/>
            <a:ext cx="10633800" cy="1325563"/>
          </a:xfrm>
          <a:prstGeom prst="rect">
            <a:avLst/>
          </a:prstGeom>
          <a:solidFill>
            <a:srgbClr val="49E8D9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Klicken Sie hier, um den Master-Titelstil zu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Klicken Sie auf , um Mastertextstile zu bearbeiten</a:t>
            </a:r>
          </a:p>
          <a:p>
            <a:pPr lvl="1"/>
            <a:r>
              <a:rPr lang="en-US" dirty="0"/>
              <a:t>Zweite Ebene</a:t>
            </a:r>
          </a:p>
          <a:p>
            <a:pPr lvl="2"/>
            <a:r>
              <a:rPr lang="en-US" dirty="0"/>
              <a:t>Dritte Ebene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20000" cy="6858000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1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B7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www.ikea.com/at/d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www.idealo.a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idealo.at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 6: E-Commerce in der </a:t>
            </a:r>
            <a:r>
              <a:rPr lang="de-DE" dirty="0" smtClean="0"/>
              <a:t>Anwendung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My-e-Start-Online-</a:t>
            </a:r>
            <a:r>
              <a:rPr lang="en-GB" dirty="0" err="1"/>
              <a:t>Kurs</a:t>
            </a:r>
            <a:r>
              <a:rPr lang="en-GB" dirty="0"/>
              <a:t> – </a:t>
            </a:r>
            <a:r>
              <a:rPr lang="en-GB" dirty="0" err="1"/>
              <a:t>vermittelt</a:t>
            </a:r>
            <a:r>
              <a:rPr lang="en-GB" dirty="0"/>
              <a:t> </a:t>
            </a:r>
            <a:r>
              <a:rPr lang="en-GB" dirty="0" err="1"/>
              <a:t>Ihnen</a:t>
            </a:r>
            <a:r>
              <a:rPr lang="en-GB" dirty="0"/>
              <a:t> die </a:t>
            </a:r>
            <a:r>
              <a:rPr lang="en-GB" dirty="0" err="1"/>
              <a:t>grundlegenden</a:t>
            </a:r>
            <a:r>
              <a:rPr lang="en-GB" dirty="0"/>
              <a:t> </a:t>
            </a:r>
            <a:r>
              <a:rPr lang="en-GB" dirty="0" err="1"/>
              <a:t>digitalen</a:t>
            </a:r>
            <a:r>
              <a:rPr lang="en-GB" dirty="0"/>
              <a:t> </a:t>
            </a:r>
            <a:r>
              <a:rPr lang="en-GB" dirty="0" err="1"/>
              <a:t>Fähigkeiten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Nutzung</a:t>
            </a:r>
            <a:r>
              <a:rPr lang="en-GB" dirty="0"/>
              <a:t> der </a:t>
            </a:r>
            <a:r>
              <a:rPr lang="en-GB" dirty="0" err="1"/>
              <a:t>gängigsten</a:t>
            </a:r>
            <a:r>
              <a:rPr lang="en-GB" dirty="0"/>
              <a:t> </a:t>
            </a:r>
            <a:r>
              <a:rPr lang="en-GB" dirty="0" err="1"/>
              <a:t>elektronischen</a:t>
            </a:r>
            <a:r>
              <a:rPr lang="en-GB" dirty="0"/>
              <a:t> </a:t>
            </a:r>
            <a:r>
              <a:rPr lang="en-GB" dirty="0" err="1"/>
              <a:t>Behördendienste</a:t>
            </a:r>
            <a:r>
              <a:rPr lang="en-GB" dirty="0"/>
              <a:t> und E-Commerce-</a:t>
            </a:r>
            <a:r>
              <a:rPr lang="en-GB" dirty="0" err="1"/>
              <a:t>Dienste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73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Vertiefen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0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Aktivitäten zur Wissensvertiefung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3275" indent="0">
              <a:buNone/>
            </a:pPr>
            <a:r>
              <a:rPr lang="en-GB" b="1" dirty="0" err="1">
                <a:solidFill>
                  <a:srgbClr val="007B78"/>
                </a:solidFill>
              </a:rPr>
              <a:t>Aktivität</a:t>
            </a:r>
            <a:r>
              <a:rPr lang="de-AT" b="1" dirty="0" smtClean="0">
                <a:solidFill>
                  <a:srgbClr val="007B78"/>
                </a:solidFill>
              </a:rPr>
              <a:t> </a:t>
            </a:r>
            <a:r>
              <a:rPr lang="de-AT" b="1" dirty="0" smtClean="0">
                <a:solidFill>
                  <a:srgbClr val="007B78"/>
                </a:solidFill>
              </a:rPr>
              <a:t>1:</a:t>
            </a:r>
          </a:p>
          <a:p>
            <a:pPr marL="803275" indent="0">
              <a:buNone/>
            </a:pPr>
            <a:r>
              <a:rPr lang="de-AT" dirty="0" smtClean="0"/>
              <a:t>Dann gehen Sie auf </a:t>
            </a:r>
            <a:r>
              <a:rPr lang="de-AT" dirty="0" smtClean="0">
                <a:hlinkClick r:id="rId3"/>
              </a:rPr>
              <a:t>www.google.com</a:t>
            </a:r>
            <a:r>
              <a:rPr lang="de-AT" dirty="0" smtClean="0"/>
              <a:t>:</a:t>
            </a:r>
          </a:p>
          <a:p>
            <a:pPr marL="1260475" indent="-457200"/>
            <a:r>
              <a:rPr lang="de-AT" dirty="0" smtClean="0"/>
              <a:t>Suchen Sie nach „Blumentopf“</a:t>
            </a:r>
          </a:p>
          <a:p>
            <a:pPr marL="1260475" indent="-457200"/>
            <a:r>
              <a:rPr lang="de-AT" dirty="0" smtClean="0"/>
              <a:t>Scrollen Sie nach unten, um den Eintrag für </a:t>
            </a:r>
            <a:r>
              <a:rPr lang="de-AT" b="1" dirty="0" smtClean="0">
                <a:solidFill>
                  <a:srgbClr val="007B78"/>
                </a:solidFill>
                <a:hlinkClick r:id="rId4"/>
              </a:rPr>
              <a:t>www.ikea.com/at/de</a:t>
            </a:r>
            <a:r>
              <a:rPr lang="de-AT" dirty="0"/>
              <a:t> zu </a:t>
            </a:r>
            <a:r>
              <a:rPr lang="de-AT" dirty="0" smtClean="0"/>
              <a:t>finden, und klicken Sie ihn an.</a:t>
            </a:r>
          </a:p>
          <a:p>
            <a:pPr marL="1260475" indent="-457200"/>
            <a:r>
              <a:rPr lang="de-AT" dirty="0" smtClean="0"/>
              <a:t>Benutzen Sie die Suchleiste von IKEA, um im IKEA Onlineshop nach „Blumentopf“ zu suchen.</a:t>
            </a:r>
          </a:p>
          <a:p>
            <a:pPr marL="1260475" indent="-457200"/>
            <a:r>
              <a:rPr lang="de-AT" dirty="0" smtClean="0"/>
              <a:t>Klicken Sie auf ein Produkt, das Ihnen gefällt</a:t>
            </a:r>
          </a:p>
          <a:p>
            <a:pPr marL="1260475" indent="-457200"/>
            <a:r>
              <a:rPr lang="de-AT" dirty="0" smtClean="0"/>
              <a:t>Finden Sie die Bewertungen auf dieser Seite und lesen Sie einige von ihnen</a:t>
            </a:r>
          </a:p>
          <a:p>
            <a:pPr marL="809625" indent="0">
              <a:buNone/>
            </a:pPr>
            <a:endParaRPr lang="en-GB" b="1" dirty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1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Aktivitäten zur Wissensvertiefung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3275" indent="0">
              <a:buNone/>
            </a:pPr>
            <a:r>
              <a:rPr lang="en-GB" b="1" dirty="0" err="1">
                <a:solidFill>
                  <a:srgbClr val="007B78"/>
                </a:solidFill>
              </a:rPr>
              <a:t>Aktivität</a:t>
            </a:r>
            <a:r>
              <a:rPr lang="de-AT" b="1" dirty="0" smtClean="0">
                <a:solidFill>
                  <a:srgbClr val="007B78"/>
                </a:solidFill>
              </a:rPr>
              <a:t> </a:t>
            </a:r>
            <a:r>
              <a:rPr lang="de-AT" b="1" dirty="0" smtClean="0">
                <a:solidFill>
                  <a:srgbClr val="007B78"/>
                </a:solidFill>
              </a:rPr>
              <a:t>2:</a:t>
            </a:r>
          </a:p>
          <a:p>
            <a:pPr marL="803275" indent="0">
              <a:buNone/>
            </a:pPr>
            <a:r>
              <a:rPr lang="de-AT" dirty="0" smtClean="0"/>
              <a:t>Gehen Sie anschließend auf </a:t>
            </a:r>
            <a:r>
              <a:rPr lang="de-AT" dirty="0" smtClean="0">
                <a:hlinkClick r:id="rId3"/>
              </a:rPr>
              <a:t>www.google.com</a:t>
            </a:r>
            <a:r>
              <a:rPr lang="de-AT" dirty="0" smtClean="0"/>
              <a:t>:</a:t>
            </a:r>
          </a:p>
          <a:p>
            <a:pPr marL="1260475" indent="-457200"/>
            <a:r>
              <a:rPr lang="de-AT" dirty="0" smtClean="0"/>
              <a:t>Suchen Sie nach „Blumentopf Preisvergleich“</a:t>
            </a:r>
          </a:p>
          <a:p>
            <a:pPr marL="1260475" indent="-457200"/>
            <a:r>
              <a:rPr lang="de-AT" dirty="0" smtClean="0"/>
              <a:t>Suchen Sie den Eintrag </a:t>
            </a:r>
            <a:r>
              <a:rPr lang="de-AT" b="1" dirty="0" smtClean="0">
                <a:solidFill>
                  <a:srgbClr val="007B78"/>
                </a:solidFill>
                <a:hlinkClick r:id="rId4"/>
              </a:rPr>
              <a:t>www.idealo.at</a:t>
            </a:r>
            <a:r>
              <a:rPr lang="de-AT" b="1" dirty="0" smtClean="0">
                <a:solidFill>
                  <a:srgbClr val="007B78"/>
                </a:solidFill>
              </a:rPr>
              <a:t> </a:t>
            </a:r>
            <a:r>
              <a:rPr lang="de-AT" dirty="0" smtClean="0"/>
              <a:t>und klicken Sie ihn an.</a:t>
            </a:r>
          </a:p>
          <a:p>
            <a:pPr marL="1260475" indent="-457200"/>
            <a:r>
              <a:rPr lang="de-AT" b="1" dirty="0" smtClean="0"/>
              <a:t>Frage</a:t>
            </a:r>
            <a:r>
              <a:rPr lang="de-AT" dirty="0" smtClean="0"/>
              <a:t>: Ist diese Website ein Online-Shop?</a:t>
            </a:r>
          </a:p>
          <a:p>
            <a:pPr marL="809625" indent="0">
              <a:buNone/>
            </a:pPr>
            <a:endParaRPr lang="en-GB" b="1" dirty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5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Aktivitäten zur Wissensvertiefung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3275" indent="0">
              <a:buNone/>
            </a:pPr>
            <a:r>
              <a:rPr lang="en-GB" b="1" dirty="0" err="1">
                <a:solidFill>
                  <a:srgbClr val="007B78"/>
                </a:solidFill>
              </a:rPr>
              <a:t>Aktivität</a:t>
            </a:r>
            <a:r>
              <a:rPr lang="de-AT" b="1" dirty="0" smtClean="0">
                <a:solidFill>
                  <a:srgbClr val="007B78"/>
                </a:solidFill>
              </a:rPr>
              <a:t> </a:t>
            </a:r>
            <a:r>
              <a:rPr lang="de-AT" b="1" dirty="0" smtClean="0">
                <a:solidFill>
                  <a:srgbClr val="007B78"/>
                </a:solidFill>
              </a:rPr>
              <a:t>2:</a:t>
            </a:r>
          </a:p>
          <a:p>
            <a:pPr marL="803275" indent="0">
              <a:buNone/>
            </a:pPr>
            <a:r>
              <a:rPr lang="de-AT" dirty="0" smtClean="0"/>
              <a:t>Gehen Sie anschließend auf </a:t>
            </a:r>
            <a:r>
              <a:rPr lang="de-AT" dirty="0" smtClean="0">
                <a:hlinkClick r:id="rId3"/>
              </a:rPr>
              <a:t>www.google.com</a:t>
            </a:r>
            <a:r>
              <a:rPr lang="de-AT" dirty="0" smtClean="0"/>
              <a:t>:</a:t>
            </a:r>
          </a:p>
          <a:p>
            <a:pPr marL="1260475" indent="-457200"/>
            <a:r>
              <a:rPr lang="de-AT" dirty="0" smtClean="0"/>
              <a:t>Suchen Sie nach „Blumentopf Preisvergleich“</a:t>
            </a:r>
          </a:p>
          <a:p>
            <a:pPr marL="1260475" indent="-457200"/>
            <a:r>
              <a:rPr lang="de-AT" dirty="0" smtClean="0"/>
              <a:t>Suchen Sie den Eintrag </a:t>
            </a:r>
            <a:r>
              <a:rPr lang="de-AT" b="1" dirty="0" smtClean="0">
                <a:hlinkClick r:id="rId4"/>
              </a:rPr>
              <a:t>www.idealo.at</a:t>
            </a:r>
            <a:r>
              <a:rPr lang="de-AT" b="1" dirty="0" smtClean="0">
                <a:solidFill>
                  <a:srgbClr val="007B78"/>
                </a:solidFill>
              </a:rPr>
              <a:t> </a:t>
            </a:r>
            <a:r>
              <a:rPr lang="de-AT" dirty="0" smtClean="0"/>
              <a:t>und klicken Sie ihn an.</a:t>
            </a:r>
          </a:p>
          <a:p>
            <a:pPr marL="1260475" indent="-457200"/>
            <a:r>
              <a:rPr lang="de-AT" b="1" dirty="0" smtClean="0"/>
              <a:t>Frage</a:t>
            </a:r>
            <a:r>
              <a:rPr lang="de-AT" dirty="0" smtClean="0"/>
              <a:t>: Ist diese Website ein Online-Shop?</a:t>
            </a:r>
          </a:p>
          <a:p>
            <a:pPr marL="1260475" indent="-457200"/>
            <a:r>
              <a:rPr lang="de-AT" dirty="0" smtClean="0"/>
              <a:t>Klicken Sie nun auf ein Produkt und scrollen Sie ein wenig nach unten, bis Sie die Tabelle mit der Überschrift „Preisvergleich“ sehen.</a:t>
            </a:r>
          </a:p>
          <a:p>
            <a:pPr marL="1260475" indent="-457200"/>
            <a:r>
              <a:rPr lang="de-AT" dirty="0" smtClean="0"/>
              <a:t>Wählen Sie eines der Produkte aus und klicken Sie auf die Schaltfläche rechts mit der Aufschrift „Zum Shop“.</a:t>
            </a:r>
          </a:p>
          <a:p>
            <a:pPr marL="809625" indent="0">
              <a:buNone/>
            </a:pPr>
            <a:endParaRPr lang="en-GB" b="1" dirty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26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1: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Wofür steht die </a:t>
            </a:r>
            <a:r>
              <a:rPr lang="en-US" dirty="0" err="1"/>
              <a:t>Abkürzung</a:t>
            </a:r>
            <a:r>
              <a:rPr lang="en-US" dirty="0"/>
              <a:t> </a:t>
            </a:r>
            <a:r>
              <a:rPr lang="de-AT" dirty="0" smtClean="0"/>
              <a:t>„e-</a:t>
            </a:r>
            <a:r>
              <a:rPr lang="de-AT" dirty="0"/>
              <a:t>C</a:t>
            </a:r>
            <a:r>
              <a:rPr lang="de-AT" dirty="0" smtClean="0"/>
              <a:t>ommerce“?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29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609385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1: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 err="1"/>
              <a:t>Wofür</a:t>
            </a:r>
            <a:r>
              <a:rPr lang="en-US" dirty="0"/>
              <a:t> </a:t>
            </a:r>
            <a:r>
              <a:rPr lang="en-US" dirty="0" err="1"/>
              <a:t>steht</a:t>
            </a:r>
            <a:r>
              <a:rPr lang="en-US" dirty="0"/>
              <a:t> die </a:t>
            </a:r>
            <a:r>
              <a:rPr lang="en-US" dirty="0" err="1"/>
              <a:t>Abkürzung</a:t>
            </a:r>
            <a:r>
              <a:rPr lang="en-US" dirty="0"/>
              <a:t> </a:t>
            </a:r>
            <a:r>
              <a:rPr lang="de-AT" dirty="0"/>
              <a:t>„e-Commerce“?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Antwort: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de-AT" dirty="0" smtClean="0"/>
              <a:t>„e-Commerce“ steht für „electronic </a:t>
            </a:r>
            <a:r>
              <a:rPr lang="de-AT" dirty="0" err="1" smtClean="0"/>
              <a:t>commerce</a:t>
            </a:r>
            <a:r>
              <a:rPr lang="de-AT" dirty="0" smtClean="0"/>
              <a:t>“ (= „elektronischer Geschäftsverkehr“).</a:t>
            </a:r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93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2: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Was ist e-Commerce?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91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2: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Was ist e-Commerce?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Antwort: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Kauf und Verkauf von Waren und Dienstleistungen über das Internet.</a:t>
            </a:r>
            <a:endParaRPr lang="de-DE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6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3: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de-DE" dirty="0"/>
              <a:t>Kommt E-Commerce bei den Menschen gut an</a:t>
            </a:r>
            <a:r>
              <a:rPr lang="en-US" dirty="0" smtClean="0"/>
              <a:t>?</a:t>
            </a:r>
            <a:endParaRPr lang="en-US" dirty="0"/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1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Informationen zum Projekt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866265"/>
          <a:ext cx="10587709" cy="3995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670">
                <a:tc gridSpan="2">
                  <a:txBody>
                    <a:bodyPr/>
                    <a:lstStyle/>
                    <a:p>
                      <a:r>
                        <a:rPr lang="en-GB" dirty="0" err="1" smtClean="0"/>
                        <a:t>Projekttitel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7B78"/>
                          </a:solidFill>
                        </a:rPr>
                        <a:t>My e-Start</a:t>
                      </a:r>
                      <a:endParaRPr lang="en-GB" b="1" dirty="0">
                        <a:solidFill>
                          <a:srgbClr val="007B7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Projektnummer: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2020-1-DE02-KA204-007410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675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Dieses Projekt wurde mit Unterstützung der Europäischen Kommission finanziert. Die Verantwortung für den Inhalt dieser Veröffentlichung (Mitteilung) trägt </a:t>
                      </a:r>
                      <a:r>
                        <a:rPr lang="en-GB" dirty="0" err="1" smtClean="0"/>
                        <a:t>allein</a:t>
                      </a:r>
                      <a:r>
                        <a:rPr lang="en-GB" dirty="0" smtClean="0"/>
                        <a:t> der*die </a:t>
                      </a:r>
                      <a:r>
                        <a:rPr lang="en-GB" dirty="0" err="1" smtClean="0"/>
                        <a:t>Verfasser</a:t>
                      </a:r>
                      <a:r>
                        <a:rPr lang="en-GB" dirty="0" smtClean="0"/>
                        <a:t>*in; die Kommission haftet nicht für die weitere Verwendung der darin enthaltenen Angaben.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6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2021 von My-e-Start-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Dieses Werk ist lizenziert unter einer Creative Commons Attribution-NonCommercial-ShareAlike 4.0 International License: </a:t>
                      </a:r>
                      <a:r>
                        <a:rPr lang="en-GB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http://creativecommons.org/licenses/by-nc-sa/4.0/</a:t>
                      </a:r>
                      <a:endParaRPr lang="en-GB" sz="12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E82C3F7-B46D-497E-8532-92CEF9E12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988" y="6391132"/>
            <a:ext cx="1547012" cy="35713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94EE563-16AE-4055-9324-B697028DCE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64" t="13530" r="5292" b="3567"/>
          <a:stretch/>
        </p:blipFill>
        <p:spPr>
          <a:xfrm>
            <a:off x="1866297" y="6345864"/>
            <a:ext cx="1466850" cy="44767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7F46BCE-7B49-443D-B9AC-E50575C48A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4144" y="6393796"/>
            <a:ext cx="929210" cy="35181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EAD449D-43E8-453B-AFC5-B259AF72DA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4763" y="6459586"/>
            <a:ext cx="1671166" cy="22023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F11A0B5-AF8D-42AE-B3F2-745FB2883F3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925" t="8611" r="10306" b="12389"/>
          <a:stretch/>
        </p:blipFill>
        <p:spPr>
          <a:xfrm>
            <a:off x="7606926" y="6359277"/>
            <a:ext cx="1259681" cy="420849"/>
          </a:xfrm>
          <a:prstGeom prst="rect">
            <a:avLst/>
          </a:prstGeom>
        </p:spPr>
      </p:pic>
      <p:pic>
        <p:nvPicPr>
          <p:cNvPr id="11" name="Picture 1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12BCE666-9D95-41C7-BC3C-633E79833A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4351" y="6446143"/>
            <a:ext cx="1269415" cy="247116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B04F708-3DEB-45AB-9AF2-0A140724F1D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513" t="3564" r="601" b="4947"/>
          <a:stretch/>
        </p:blipFill>
        <p:spPr>
          <a:xfrm>
            <a:off x="8967604" y="6344673"/>
            <a:ext cx="1576388" cy="4500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6" t="29961" r="18636" b="31128"/>
          <a:stretch/>
        </p:blipFill>
        <p:spPr>
          <a:xfrm>
            <a:off x="749300" y="6285598"/>
            <a:ext cx="1016000" cy="568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4411" y="5209974"/>
            <a:ext cx="1112514" cy="3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3: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de-DE" dirty="0"/>
              <a:t>Kommt E-Commerce bei den Menschen gut </a:t>
            </a:r>
            <a:r>
              <a:rPr lang="de-DE" dirty="0" smtClean="0"/>
              <a:t>an</a:t>
            </a:r>
            <a:r>
              <a:rPr lang="en-US" dirty="0" smtClean="0"/>
              <a:t>?</a:t>
            </a:r>
            <a:endParaRPr lang="en-US" dirty="0"/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Antwort: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Ja, </a:t>
            </a:r>
            <a:r>
              <a:rPr lang="en-US" dirty="0" smtClean="0"/>
              <a:t>der Online-Kauf</a:t>
            </a:r>
            <a:r>
              <a:rPr lang="en-US" dirty="0"/>
              <a:t> und -Verkauf von Waren </a:t>
            </a:r>
            <a:r>
              <a:rPr lang="en-US" dirty="0" smtClean="0"/>
              <a:t>hat </a:t>
            </a:r>
            <a:r>
              <a:rPr lang="en-US" dirty="0"/>
              <a:t>in den letzten Jahren rapide zugenommen und </a:t>
            </a:r>
            <a:r>
              <a:rPr lang="en-US" dirty="0" err="1" smtClean="0"/>
              <a:t>steigt</a:t>
            </a:r>
            <a:r>
              <a:rPr lang="en-US" dirty="0" smtClean="0"/>
              <a:t> </a:t>
            </a:r>
            <a:r>
              <a:rPr lang="en-US" dirty="0" err="1" smtClean="0"/>
              <a:t>weiter</a:t>
            </a:r>
            <a:r>
              <a:rPr lang="en-US" dirty="0" smtClean="0"/>
              <a:t> an.</a:t>
            </a:r>
            <a:endParaRPr lang="de-DE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229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4: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Gibt es Öffnungszeiten </a:t>
            </a:r>
            <a:r>
              <a:rPr lang="en-US" dirty="0" smtClean="0"/>
              <a:t>für </a:t>
            </a:r>
            <a:r>
              <a:rPr lang="en-US" dirty="0"/>
              <a:t>Online-Shops?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80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4: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Gibt es Öffnungszeiten in Online-Shops?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Antwort: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de-DE" dirty="0" err="1"/>
              <a:t>Nein</a:t>
            </a:r>
            <a:r>
              <a:rPr lang="de-DE" dirty="0"/>
              <a:t>. </a:t>
            </a:r>
            <a:r>
              <a:rPr lang="en-US" dirty="0"/>
              <a:t>Online-Shops können rund um die Uhr genutzt werden.</a:t>
            </a:r>
            <a:endParaRPr lang="de-DE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5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5: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Welche Art von Waren kann man online kaufen?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768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fontScale="92500"/>
          </a:bodyPr>
          <a:lstStyle/>
          <a:p>
            <a:pPr marL="809625" indent="0">
              <a:buNone/>
            </a:pPr>
            <a:r>
              <a:rPr lang="en-GB" sz="3000" b="1" dirty="0">
                <a:solidFill>
                  <a:srgbClr val="007B78"/>
                </a:solidFill>
              </a:rPr>
              <a:t>Frage 5:</a:t>
            </a:r>
          </a:p>
          <a:p>
            <a:pPr marL="809625" indent="0">
              <a:buNone/>
            </a:pPr>
            <a:endParaRPr lang="de-DE" sz="11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sz="3000" dirty="0"/>
              <a:t>Welche Art von Waren kann man online kaufen?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Antwort: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Praktisch alles: Lebensmittel, </a:t>
            </a:r>
            <a:r>
              <a:rPr lang="en-US" dirty="0" smtClean="0"/>
              <a:t>Kleidung</a:t>
            </a:r>
            <a:r>
              <a:rPr lang="en-US" dirty="0"/>
              <a:t>, Medikamente, Gebrauchtwaren, Autos, Versicherungen, aber auch Eintrittskarten für Veranstaltungen, Museen und öffentliche Verkehrsmittel.</a:t>
            </a:r>
          </a:p>
          <a:p>
            <a:pPr marL="809625" indent="0">
              <a:buNone/>
            </a:pPr>
            <a:r>
              <a:rPr lang="en-US" dirty="0"/>
              <a:t>Auch digitale Dienstleistungen wie Online-Termine, </a:t>
            </a:r>
            <a:r>
              <a:rPr lang="en-US" dirty="0" smtClean="0"/>
              <a:t>Online-Trainings </a:t>
            </a:r>
            <a:r>
              <a:rPr lang="en-US" dirty="0"/>
              <a:t>und Online-Workshops können über das Internet </a:t>
            </a:r>
            <a:r>
              <a:rPr lang="en-US" dirty="0" err="1"/>
              <a:t>abgewickelt</a:t>
            </a:r>
            <a:r>
              <a:rPr lang="en-US" dirty="0"/>
              <a:t> werden.</a:t>
            </a:r>
            <a:endParaRPr lang="de-DE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18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6: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Was ist der Hauptunterschied zwischen einer normalen Website und einem Online-Shop?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98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6: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Was ist der Hauptunterschied zwischen einer normalen Website und einem Online-Shop?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Antwort: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de-DE" dirty="0" smtClean="0"/>
              <a:t>In einem Online-Shop können Sie Produkte </a:t>
            </a:r>
            <a:r>
              <a:rPr lang="de-DE" dirty="0"/>
              <a:t>oder Dienstleistungen </a:t>
            </a:r>
            <a:r>
              <a:rPr lang="de-DE" dirty="0" smtClean="0"/>
              <a:t>kaufen</a:t>
            </a:r>
            <a:r>
              <a:rPr lang="de-DE" dirty="0"/>
              <a:t>.</a:t>
            </a:r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55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Frage 7: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de-DE" dirty="0"/>
              <a:t>Macht es einen Unterschied, ob ein Online-Shop seinen Sitz in einem anderen Land als meinem Heimatland </a:t>
            </a:r>
            <a:r>
              <a:rPr lang="de-DE" dirty="0" smtClean="0"/>
              <a:t>hat</a:t>
            </a:r>
            <a:r>
              <a:rPr lang="en-US" dirty="0" smtClean="0"/>
              <a:t>?</a:t>
            </a:r>
            <a:endParaRPr lang="en-US" dirty="0"/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40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>
            <a:extLst>
              <a:ext uri="{FF2B5EF4-FFF2-40B4-BE49-F238E27FC236}">
                <a16:creationId xmlns:a16="http://schemas.microsoft.com/office/drawing/2014/main" id="{20897300-FE20-946E-EB86-04F24F36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3"/>
            <a:ext cx="719455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 Sie Ihren Lernprozess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5959"/>
            <a:ext cx="10515600" cy="4860926"/>
          </a:xfrm>
        </p:spPr>
        <p:txBody>
          <a:bodyPr>
            <a:normAutofit fontScale="92500" lnSpcReduction="20000"/>
          </a:bodyPr>
          <a:lstStyle/>
          <a:p>
            <a:pPr marL="809625" indent="0">
              <a:buNone/>
            </a:pPr>
            <a:r>
              <a:rPr lang="en-GB" sz="3000" b="1" dirty="0">
                <a:solidFill>
                  <a:srgbClr val="007B78"/>
                </a:solidFill>
              </a:rPr>
              <a:t>Frage 7:</a:t>
            </a:r>
          </a:p>
          <a:p>
            <a:pPr marL="809625" indent="0">
              <a:buNone/>
            </a:pPr>
            <a:endParaRPr lang="de-DE" sz="1500" b="1" dirty="0">
              <a:solidFill>
                <a:srgbClr val="007B78"/>
              </a:solidFill>
            </a:endParaRPr>
          </a:p>
          <a:p>
            <a:pPr marL="809625" indent="0">
              <a:lnSpc>
                <a:spcPct val="110000"/>
              </a:lnSpc>
              <a:buNone/>
            </a:pPr>
            <a:r>
              <a:rPr lang="de-DE" sz="3000" dirty="0"/>
              <a:t>Macht es einen Unterschied, ob ein Online-Shop seinen Sitz in einem anderen Land als meinem Heimatland hat</a:t>
            </a:r>
            <a:r>
              <a:rPr lang="en-US" sz="3000" dirty="0"/>
              <a:t>?</a:t>
            </a:r>
          </a:p>
          <a:p>
            <a:pPr marL="809625" indent="0">
              <a:buNone/>
            </a:pPr>
            <a:endParaRPr lang="en-US" dirty="0"/>
          </a:p>
          <a:p>
            <a:pPr marL="809625" indent="0">
              <a:buNone/>
            </a:pPr>
            <a:r>
              <a:rPr lang="en-GB" b="1" dirty="0">
                <a:solidFill>
                  <a:srgbClr val="007B78"/>
                </a:solidFill>
              </a:rPr>
              <a:t>Antwort:</a:t>
            </a:r>
          </a:p>
          <a:p>
            <a:pPr marL="809625" indent="0">
              <a:buNone/>
            </a:pPr>
            <a:endParaRPr lang="de-DE" sz="10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en-US" dirty="0"/>
              <a:t>Ja, </a:t>
            </a:r>
            <a:r>
              <a:rPr lang="en-US" dirty="0" smtClean="0"/>
              <a:t>das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Unterschied</a:t>
            </a:r>
            <a:r>
              <a:rPr lang="en-US" dirty="0" smtClean="0"/>
              <a:t>. </a:t>
            </a:r>
            <a:r>
              <a:rPr lang="en-US" dirty="0" err="1"/>
              <a:t>Wenn</a:t>
            </a:r>
            <a:r>
              <a:rPr lang="en-US" dirty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in </a:t>
            </a:r>
            <a:r>
              <a:rPr lang="en-US" dirty="0" err="1"/>
              <a:t>Spanien</a:t>
            </a:r>
            <a:r>
              <a:rPr lang="en-US" dirty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/>
              <a:t>und der </a:t>
            </a:r>
            <a:r>
              <a:rPr lang="en-US" dirty="0" smtClean="0"/>
              <a:t>Online-Shop </a:t>
            </a:r>
            <a:r>
              <a:rPr lang="en-US" dirty="0" err="1" smtClean="0"/>
              <a:t>Ihrer</a:t>
            </a:r>
            <a:r>
              <a:rPr lang="en-US" dirty="0" smtClean="0"/>
              <a:t> Wahl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/>
              <a:t>Sitz im Vereinigten Königreich hat, werden aufgrund des </a:t>
            </a:r>
            <a:r>
              <a:rPr lang="en-US" dirty="0" err="1" smtClean="0"/>
              <a:t>Brexits</a:t>
            </a:r>
            <a:r>
              <a:rPr lang="en-US" dirty="0" smtClean="0"/>
              <a:t> </a:t>
            </a:r>
            <a:r>
              <a:rPr lang="en-US" dirty="0"/>
              <a:t>zusätzliche Steuern fällig.</a:t>
            </a:r>
          </a:p>
          <a:p>
            <a:pPr marL="809625" indent="0">
              <a:buNone/>
            </a:pPr>
            <a:r>
              <a:rPr lang="en-US" dirty="0"/>
              <a:t>Große Unternehmen wie Amazon und IKEA haben in den meisten Ländern Niederlassungen, von denen aus sie Waren versenden können. Wenn Sie bei kleineren Online-Shops einkaufen möchten, sollten Sie prüfen, wo diese ihren </a:t>
            </a:r>
            <a:r>
              <a:rPr lang="en-US" dirty="0" smtClean="0"/>
              <a:t>Sitz haben.</a:t>
            </a:r>
            <a:endParaRPr lang="de-DE" dirty="0"/>
          </a:p>
          <a:p>
            <a:pPr marL="809625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40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FRAGE-ANTWORT-RUNDE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Einführung</a:t>
            </a:r>
          </a:p>
        </p:txBody>
      </p:sp>
    </p:spTree>
    <p:extLst>
      <p:ext uri="{BB962C8B-B14F-4D97-AF65-F5344CB8AC3E}">
        <p14:creationId xmlns:p14="http://schemas.microsoft.com/office/powerpoint/2010/main" val="327545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Zielsetzungen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Dieses Modul beinhaltet folgende </a:t>
            </a:r>
            <a:r>
              <a:rPr lang="de-DE" dirty="0" smtClean="0"/>
              <a:t>Themen</a:t>
            </a:r>
            <a:r>
              <a:rPr lang="en-GB" dirty="0" smtClean="0"/>
              <a:t>: 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b="1" i="1" dirty="0"/>
              <a:t>Was ist e-Commerce </a:t>
            </a:r>
            <a:r>
              <a:rPr lang="en-GB" dirty="0" smtClean="0"/>
              <a:t>– </a:t>
            </a:r>
            <a:r>
              <a:rPr lang="en-GB" dirty="0" err="1" smtClean="0"/>
              <a:t>Erwerb</a:t>
            </a:r>
            <a:r>
              <a:rPr lang="en-GB" dirty="0" smtClean="0"/>
              <a:t> </a:t>
            </a:r>
            <a:r>
              <a:rPr lang="en-GB" dirty="0"/>
              <a:t>von Grundkenntnissen über e-Commerce</a:t>
            </a:r>
            <a:endParaRPr lang="en-GB" b="1" i="1" dirty="0"/>
          </a:p>
          <a:p>
            <a:r>
              <a:rPr lang="en-GB" b="1" i="1" dirty="0"/>
              <a:t>Online-Shops erkennen und </a:t>
            </a:r>
            <a:r>
              <a:rPr lang="en-GB" b="1" i="1" dirty="0" err="1"/>
              <a:t>nutzen</a:t>
            </a:r>
            <a:r>
              <a:rPr lang="en-GB" b="1" i="1" dirty="0"/>
              <a:t> </a:t>
            </a:r>
            <a:r>
              <a:rPr lang="en-GB" b="1" i="1" dirty="0" smtClean="0"/>
              <a:t>– </a:t>
            </a:r>
            <a:r>
              <a:rPr lang="en-GB" dirty="0" err="1" smtClean="0"/>
              <a:t>lernen</a:t>
            </a:r>
            <a:r>
              <a:rPr lang="en-GB" dirty="0" smtClean="0"/>
              <a:t> </a:t>
            </a:r>
            <a:r>
              <a:rPr lang="en-GB" dirty="0"/>
              <a:t>Sie, Online-Shops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 smtClean="0"/>
              <a:t>finden</a:t>
            </a:r>
            <a:r>
              <a:rPr lang="en-GB" dirty="0" smtClean="0"/>
              <a:t> </a:t>
            </a:r>
            <a:r>
              <a:rPr lang="en-GB" dirty="0"/>
              <a:t>und darin zu navigieren</a:t>
            </a:r>
            <a:endParaRPr lang="en-GB" b="1" i="1" dirty="0"/>
          </a:p>
          <a:p>
            <a:r>
              <a:rPr lang="en-GB" b="1" i="1" dirty="0"/>
              <a:t>Was beim Online-Einkauf zu beachten </a:t>
            </a:r>
            <a:r>
              <a:rPr lang="en-GB" b="1" i="1" dirty="0" err="1"/>
              <a:t>ist</a:t>
            </a:r>
            <a:r>
              <a:rPr lang="en-GB" b="1" i="1" dirty="0"/>
              <a:t> </a:t>
            </a:r>
            <a:r>
              <a:rPr lang="en-GB" b="1" i="1" dirty="0" smtClean="0"/>
              <a:t>– </a:t>
            </a:r>
            <a:r>
              <a:rPr lang="de-DE" dirty="0"/>
              <a:t>komplexere Aspekte des Online-Einkaufs kennen und verstehen lernen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92030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Einführung</a:t>
            </a:r>
            <a:r>
              <a:rPr lang="en-GB" dirty="0"/>
              <a:t> – </a:t>
            </a:r>
            <a:r>
              <a:rPr lang="en-GB" dirty="0" err="1"/>
              <a:t>Inhalt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>
                <a:solidFill>
                  <a:prstClr val="black"/>
                </a:solidFill>
              </a:rPr>
              <a:t>Dieses Online-Modul ist in die </a:t>
            </a:r>
            <a:r>
              <a:rPr lang="en-GB" sz="2600" dirty="0" err="1">
                <a:solidFill>
                  <a:prstClr val="black"/>
                </a:solidFill>
              </a:rPr>
              <a:t>folgenden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Teilmodule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gegliedert</a:t>
            </a:r>
            <a:r>
              <a:rPr lang="en-GB" sz="2600" dirty="0" smtClean="0">
                <a:solidFill>
                  <a:prstClr val="black"/>
                </a:solidFill>
              </a:rPr>
              <a:t>: </a:t>
            </a:r>
            <a:endParaRPr lang="en-GB" sz="2400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Was ist e-Commerce?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Strukturen und Funktionalitäten des Online-Shoppings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Was ist beim Online-Einkauf zu beachten?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e-Commerce-Quiz: Testen Sie Ihr Wissen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49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Einstieg in den Kurs, Modul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507583" cy="503237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GB" dirty="0" err="1"/>
              <a:t>Geben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 in die </a:t>
            </a:r>
            <a:r>
              <a:rPr lang="en-GB" dirty="0" err="1"/>
              <a:t>Adressleiste</a:t>
            </a:r>
            <a:r>
              <a:rPr lang="en-GB" dirty="0"/>
              <a:t> </a:t>
            </a:r>
            <a:r>
              <a:rPr lang="en-GB" dirty="0" err="1"/>
              <a:t>Ihres</a:t>
            </a:r>
            <a:r>
              <a:rPr lang="en-GB" dirty="0"/>
              <a:t> Browsers </a:t>
            </a:r>
            <a:r>
              <a:rPr lang="en-GB" b="1" dirty="0">
                <a:solidFill>
                  <a:srgbClr val="007B78"/>
                </a:solidFill>
              </a:rPr>
              <a:t>my-eStart.dieberater.com </a:t>
            </a:r>
            <a:r>
              <a:rPr lang="en-GB" dirty="0" err="1"/>
              <a:t>ein</a:t>
            </a:r>
            <a:r>
              <a:rPr lang="en-GB" dirty="0"/>
              <a:t> und </a:t>
            </a:r>
            <a:r>
              <a:rPr lang="en-GB" dirty="0" err="1"/>
              <a:t>drücken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 die </a:t>
            </a:r>
            <a:r>
              <a:rPr lang="en-GB" b="1" dirty="0" err="1">
                <a:solidFill>
                  <a:srgbClr val="007B78"/>
                </a:solidFill>
              </a:rPr>
              <a:t>Eingabetaste</a:t>
            </a:r>
            <a:r>
              <a:rPr lang="en-GB" b="1" dirty="0">
                <a:solidFill>
                  <a:srgbClr val="007B78"/>
                </a:solidFill>
              </a:rPr>
              <a:t> </a:t>
            </a:r>
            <a:r>
              <a:rPr lang="en-GB" dirty="0"/>
              <a:t>auf </a:t>
            </a:r>
            <a:r>
              <a:rPr lang="en-GB" dirty="0" err="1"/>
              <a:t>Ihrer</a:t>
            </a:r>
            <a:r>
              <a:rPr lang="en-GB" dirty="0"/>
              <a:t> </a:t>
            </a:r>
            <a:r>
              <a:rPr lang="en-GB" dirty="0" err="1"/>
              <a:t>Tastatur</a:t>
            </a:r>
            <a:endParaRPr lang="en-GB" dirty="0"/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GB" dirty="0" err="1"/>
              <a:t>Wenn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 die </a:t>
            </a:r>
            <a:r>
              <a:rPr lang="en-GB" b="1" dirty="0" err="1">
                <a:solidFill>
                  <a:srgbClr val="007B78"/>
                </a:solidFill>
              </a:rPr>
              <a:t>Anmeldeseite</a:t>
            </a:r>
            <a:r>
              <a:rPr lang="en-GB" dirty="0"/>
              <a:t> der </a:t>
            </a:r>
            <a:r>
              <a:rPr lang="en-GB" dirty="0" err="1"/>
              <a:t>Plattform</a:t>
            </a:r>
            <a:r>
              <a:rPr lang="en-GB" dirty="0"/>
              <a:t> My e-Start </a:t>
            </a:r>
            <a:r>
              <a:rPr lang="en-GB" dirty="0" err="1"/>
              <a:t>erreichen</a:t>
            </a:r>
            <a:r>
              <a:rPr lang="en-GB" dirty="0"/>
              <a:t>, </a:t>
            </a:r>
            <a:r>
              <a:rPr lang="en-GB" dirty="0" err="1"/>
              <a:t>verwenden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 den </a:t>
            </a:r>
            <a:r>
              <a:rPr lang="en-GB" dirty="0" err="1"/>
              <a:t>Benutzernamen</a:t>
            </a:r>
            <a:r>
              <a:rPr lang="en-GB" dirty="0"/>
              <a:t> und das </a:t>
            </a:r>
            <a:r>
              <a:rPr lang="en-GB" dirty="0" err="1"/>
              <a:t>Passwort</a:t>
            </a:r>
            <a:r>
              <a:rPr lang="en-GB" dirty="0"/>
              <a:t>, das </a:t>
            </a:r>
            <a:r>
              <a:rPr lang="en-GB" dirty="0" err="1"/>
              <a:t>Sie</a:t>
            </a:r>
            <a:r>
              <a:rPr lang="en-GB" dirty="0"/>
              <a:t> in der </a:t>
            </a:r>
            <a:r>
              <a:rPr lang="en-GB" dirty="0" err="1"/>
              <a:t>ersten</a:t>
            </a:r>
            <a:r>
              <a:rPr lang="en-GB" dirty="0"/>
              <a:t> </a:t>
            </a:r>
            <a:r>
              <a:rPr lang="en-GB" dirty="0" err="1"/>
              <a:t>Sitzung</a:t>
            </a:r>
            <a:r>
              <a:rPr lang="en-GB" dirty="0"/>
              <a:t> </a:t>
            </a:r>
            <a:r>
              <a:rPr lang="en-GB" dirty="0" err="1"/>
              <a:t>erstellt</a:t>
            </a:r>
            <a:r>
              <a:rPr lang="en-GB" dirty="0"/>
              <a:t> </a:t>
            </a:r>
            <a:r>
              <a:rPr lang="en-GB" dirty="0" err="1"/>
              <a:t>haben</a:t>
            </a:r>
            <a:endParaRPr lang="en-GB" dirty="0"/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GB" dirty="0" err="1"/>
              <a:t>Wenn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 </a:t>
            </a:r>
            <a:r>
              <a:rPr lang="en-GB" dirty="0" err="1"/>
              <a:t>angemeldet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,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 auf die </a:t>
            </a:r>
            <a:r>
              <a:rPr lang="en-GB" dirty="0" err="1"/>
              <a:t>Schaltfläche</a:t>
            </a:r>
            <a:r>
              <a:rPr lang="en-GB" dirty="0"/>
              <a:t> </a:t>
            </a:r>
            <a:r>
              <a:rPr lang="en-GB" b="1" dirty="0" err="1">
                <a:solidFill>
                  <a:srgbClr val="007B78"/>
                </a:solidFill>
              </a:rPr>
              <a:t>Zugang</a:t>
            </a:r>
            <a:r>
              <a:rPr lang="en-GB" b="1" dirty="0">
                <a:solidFill>
                  <a:srgbClr val="007B78"/>
                </a:solidFill>
              </a:rPr>
              <a:t> </a:t>
            </a:r>
            <a:r>
              <a:rPr lang="en-GB" dirty="0" err="1"/>
              <a:t>unter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Bild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der </a:t>
            </a:r>
            <a:r>
              <a:rPr lang="en-GB" dirty="0" err="1"/>
              <a:t>Flagge</a:t>
            </a:r>
            <a:r>
              <a:rPr lang="en-GB" dirty="0"/>
              <a:t> der </a:t>
            </a:r>
            <a:r>
              <a:rPr lang="en-GB" dirty="0" err="1"/>
              <a:t>gewünschten</a:t>
            </a:r>
            <a:r>
              <a:rPr lang="en-GB" dirty="0"/>
              <a:t> </a:t>
            </a:r>
            <a:r>
              <a:rPr lang="en-GB" dirty="0" err="1"/>
              <a:t>Sprache</a:t>
            </a:r>
            <a:r>
              <a:rPr lang="en-GB" dirty="0"/>
              <a:t> (z. B. </a:t>
            </a:r>
            <a:r>
              <a:rPr lang="en-GB" b="1" dirty="0">
                <a:solidFill>
                  <a:srgbClr val="007B78"/>
                </a:solidFill>
              </a:rPr>
              <a:t>DE</a:t>
            </a:r>
            <a:r>
              <a:rPr lang="en-GB" dirty="0"/>
              <a:t>).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GB" dirty="0" err="1" smtClean="0"/>
              <a:t>Klicken</a:t>
            </a:r>
            <a:r>
              <a:rPr lang="en-GB" dirty="0" smtClean="0"/>
              <a:t>/</a:t>
            </a:r>
            <a:r>
              <a:rPr lang="en-GB" dirty="0" err="1" smtClean="0"/>
              <a:t>Tippen</a:t>
            </a:r>
            <a:r>
              <a:rPr lang="en-GB" dirty="0" smtClean="0"/>
              <a:t> Sie auf </a:t>
            </a:r>
            <a:r>
              <a:rPr lang="en-GB" b="1" dirty="0">
                <a:solidFill>
                  <a:srgbClr val="007B78"/>
                </a:solidFill>
              </a:rPr>
              <a:t>Modul </a:t>
            </a:r>
            <a:r>
              <a:rPr lang="en-GB" b="1" dirty="0" smtClean="0">
                <a:solidFill>
                  <a:srgbClr val="007B78"/>
                </a:solidFill>
              </a:rPr>
              <a:t>6</a:t>
            </a:r>
            <a:r>
              <a:rPr lang="en-GB" b="1" dirty="0">
                <a:solidFill>
                  <a:srgbClr val="007B78"/>
                </a:solidFill>
              </a:rPr>
              <a:t>: Praktische Anwendung: </a:t>
            </a:r>
            <a:r>
              <a:rPr lang="en-GB" b="1" dirty="0" smtClean="0">
                <a:solidFill>
                  <a:srgbClr val="007B78"/>
                </a:solidFill>
              </a:rPr>
              <a:t>e-Commerce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GB" dirty="0" smtClean="0"/>
              <a:t>Klicken/Tippen Sie auf </a:t>
            </a:r>
            <a:r>
              <a:rPr lang="en-GB" b="1" dirty="0" smtClean="0">
                <a:solidFill>
                  <a:srgbClr val="007B78"/>
                </a:solidFill>
              </a:rPr>
              <a:t>6.1 </a:t>
            </a:r>
            <a:r>
              <a:rPr lang="en-GB" b="1" dirty="0">
                <a:solidFill>
                  <a:srgbClr val="007B78"/>
                </a:solidFill>
              </a:rPr>
              <a:t>Einführung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GB" dirty="0" err="1" smtClean="0"/>
              <a:t>Arbeiten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dirty="0" err="1" smtClean="0"/>
              <a:t>sich</a:t>
            </a:r>
            <a:r>
              <a:rPr lang="en-GB" dirty="0" smtClean="0"/>
              <a:t> durch, bis Sie alle Abschnitte </a:t>
            </a:r>
            <a:r>
              <a:rPr lang="en-GB" b="1" dirty="0" smtClean="0">
                <a:solidFill>
                  <a:srgbClr val="007B78"/>
                </a:solidFill>
              </a:rPr>
              <a:t>6.1 </a:t>
            </a:r>
            <a:r>
              <a:rPr lang="en-GB" dirty="0" smtClean="0"/>
              <a:t>bis </a:t>
            </a:r>
            <a:r>
              <a:rPr lang="en-GB" b="1" dirty="0" smtClean="0">
                <a:solidFill>
                  <a:srgbClr val="007B78"/>
                </a:solidFill>
              </a:rPr>
              <a:t>6.5 </a:t>
            </a:r>
            <a:r>
              <a:rPr lang="en-GB" dirty="0" smtClean="0"/>
              <a:t>abgeschlossen haben.</a:t>
            </a:r>
          </a:p>
          <a:p>
            <a:pPr marL="1436688" indent="-901700">
              <a:lnSpc>
                <a:spcPct val="130000"/>
              </a:lnSpc>
              <a:buNone/>
            </a:pPr>
            <a:r>
              <a:rPr lang="en-GB" b="1" dirty="0">
                <a:solidFill>
                  <a:srgbClr val="007B78"/>
                </a:solidFill>
              </a:rPr>
              <a:t>HINWEIS: </a:t>
            </a:r>
            <a:r>
              <a:rPr lang="en-GB" dirty="0" err="1"/>
              <a:t>Weitere</a:t>
            </a:r>
            <a:r>
              <a:rPr lang="en-GB" dirty="0"/>
              <a:t> </a:t>
            </a:r>
            <a:r>
              <a:rPr lang="en-GB" dirty="0" err="1"/>
              <a:t>Hilfe</a:t>
            </a:r>
            <a:r>
              <a:rPr lang="en-GB" dirty="0"/>
              <a:t> </a:t>
            </a:r>
            <a:r>
              <a:rPr lang="en-GB" dirty="0" err="1"/>
              <a:t>finden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 in </a:t>
            </a:r>
            <a:r>
              <a:rPr lang="en-GB" dirty="0" err="1"/>
              <a:t>Ihrem</a:t>
            </a:r>
            <a:r>
              <a:rPr lang="en-GB" dirty="0"/>
              <a:t> </a:t>
            </a:r>
            <a:r>
              <a:rPr lang="en-GB" dirty="0" err="1"/>
              <a:t>Kurshandbuch</a:t>
            </a:r>
            <a:r>
              <a:rPr lang="en-GB" b="1" dirty="0">
                <a:solidFill>
                  <a:srgbClr val="007B78"/>
                </a:solidFill>
              </a:rPr>
              <a:t/>
            </a:r>
            <a:br>
              <a:rPr lang="en-GB" b="1" dirty="0">
                <a:solidFill>
                  <a:srgbClr val="007B78"/>
                </a:solidFill>
              </a:rPr>
            </a:br>
            <a:r>
              <a:rPr lang="en-GB" dirty="0" err="1"/>
              <a:t>oder</a:t>
            </a:r>
            <a:r>
              <a:rPr lang="en-GB" dirty="0"/>
              <a:t> </a:t>
            </a:r>
            <a:r>
              <a:rPr lang="en-GB" b="1" dirty="0" err="1">
                <a:solidFill>
                  <a:srgbClr val="007B78"/>
                </a:solidFill>
              </a:rPr>
              <a:t>fragen</a:t>
            </a:r>
            <a:r>
              <a:rPr lang="en-GB" b="1" dirty="0">
                <a:solidFill>
                  <a:srgbClr val="007B78"/>
                </a:solidFill>
              </a:rPr>
              <a:t> </a:t>
            </a:r>
            <a:r>
              <a:rPr lang="en-GB" b="1" dirty="0" err="1">
                <a:solidFill>
                  <a:srgbClr val="007B78"/>
                </a:solidFill>
              </a:rPr>
              <a:t>Sie</a:t>
            </a:r>
            <a:r>
              <a:rPr lang="en-GB" b="1" dirty="0">
                <a:solidFill>
                  <a:srgbClr val="007B78"/>
                </a:solidFill>
              </a:rPr>
              <a:t> </a:t>
            </a:r>
            <a:r>
              <a:rPr lang="en-GB" b="1" dirty="0" err="1">
                <a:solidFill>
                  <a:srgbClr val="007B78"/>
                </a:solidFill>
              </a:rPr>
              <a:t>mich</a:t>
            </a:r>
            <a:r>
              <a:rPr lang="en-GB" b="1" dirty="0">
                <a:solidFill>
                  <a:srgbClr val="007B78"/>
                </a:solidFill>
              </a:rPr>
              <a:t> um </a:t>
            </a:r>
            <a:r>
              <a:rPr lang="en-GB" b="1" dirty="0" err="1">
                <a:solidFill>
                  <a:srgbClr val="007B78"/>
                </a:solidFill>
              </a:rPr>
              <a:t>Hilfe</a:t>
            </a:r>
            <a:r>
              <a:rPr lang="en-GB" dirty="0"/>
              <a:t>!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 startAt="7"/>
            </a:pPr>
            <a:r>
              <a:rPr lang="en-GB" dirty="0" err="1"/>
              <a:t>Wenn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 </a:t>
            </a:r>
            <a:r>
              <a:rPr lang="en-GB" dirty="0" err="1"/>
              <a:t>fertig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, </a:t>
            </a:r>
            <a:r>
              <a:rPr lang="en-GB" dirty="0" err="1"/>
              <a:t>können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 </a:t>
            </a:r>
            <a:r>
              <a:rPr lang="en-GB" dirty="0" err="1"/>
              <a:t>sich</a:t>
            </a:r>
            <a:r>
              <a:rPr lang="en-GB" dirty="0"/>
              <a:t> </a:t>
            </a:r>
            <a:r>
              <a:rPr lang="en-GB" b="1" dirty="0" err="1">
                <a:solidFill>
                  <a:srgbClr val="007B78"/>
                </a:solidFill>
              </a:rPr>
              <a:t>ausloggen</a:t>
            </a:r>
            <a:endParaRPr lang="en-GB" b="1" dirty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029" y="3062392"/>
            <a:ext cx="1764440" cy="1558794"/>
          </a:xfrm>
          <a:prstGeom prst="rect">
            <a:avLst/>
          </a:prstGeom>
          <a:ln>
            <a:solidFill>
              <a:srgbClr val="007B78"/>
            </a:solidFill>
          </a:ln>
        </p:spPr>
      </p:pic>
    </p:spTree>
    <p:extLst>
      <p:ext uri="{BB962C8B-B14F-4D97-AF65-F5344CB8AC3E}">
        <p14:creationId xmlns:p14="http://schemas.microsoft.com/office/powerpoint/2010/main" val="1810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Festigen</a:t>
            </a:r>
            <a:r>
              <a:rPr lang="de-AT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2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Weiterführende Übungen</a:t>
            </a:r>
            <a:r>
              <a:rPr lang="de-AT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pPr marL="803275" indent="0">
              <a:buNone/>
            </a:pPr>
            <a:r>
              <a:rPr lang="en-GB" b="1" dirty="0" err="1" smtClean="0">
                <a:solidFill>
                  <a:srgbClr val="007B78"/>
                </a:solidFill>
              </a:rPr>
              <a:t>Aktivität</a:t>
            </a:r>
            <a:r>
              <a:rPr lang="en-GB" b="1" dirty="0" smtClean="0">
                <a:solidFill>
                  <a:srgbClr val="007B78"/>
                </a:solidFill>
              </a:rPr>
              <a:t> </a:t>
            </a:r>
            <a:r>
              <a:rPr lang="en-GB" b="1" dirty="0">
                <a:solidFill>
                  <a:srgbClr val="007B78"/>
                </a:solidFill>
              </a:rPr>
              <a:t>1:</a:t>
            </a:r>
          </a:p>
          <a:p>
            <a:pPr marL="803275" indent="0">
              <a:buNone/>
            </a:pPr>
            <a:r>
              <a:rPr lang="en-GB" dirty="0"/>
              <a:t>Besuchen </a:t>
            </a:r>
            <a:r>
              <a:rPr lang="en-GB" dirty="0" err="1"/>
              <a:t>Sie</a:t>
            </a:r>
            <a:r>
              <a:rPr lang="en-GB" dirty="0"/>
              <a:t> </a:t>
            </a:r>
            <a:r>
              <a:rPr lang="en-GB" b="1" dirty="0" smtClean="0">
                <a:solidFill>
                  <a:srgbClr val="007B78"/>
                </a:solidFill>
                <a:hlinkClick r:id="rId3"/>
              </a:rPr>
              <a:t>www.amazon.de</a:t>
            </a:r>
            <a:r>
              <a:rPr lang="en-GB" b="1" dirty="0" smtClean="0">
                <a:solidFill>
                  <a:srgbClr val="007B78"/>
                </a:solidFill>
              </a:rPr>
              <a:t> </a:t>
            </a:r>
            <a:r>
              <a:rPr lang="en-GB" dirty="0" smtClean="0"/>
              <a:t>und </a:t>
            </a:r>
            <a:r>
              <a:rPr lang="en-GB" dirty="0"/>
              <a:t>beantworten Sie die folgenden Fragen:</a:t>
            </a:r>
          </a:p>
          <a:p>
            <a:pPr marL="1260475" indent="-457200"/>
            <a:r>
              <a:rPr lang="en-GB" dirty="0"/>
              <a:t>Wo befindet sich der </a:t>
            </a:r>
            <a:r>
              <a:rPr lang="en-GB" dirty="0" err="1" smtClean="0"/>
              <a:t>Warenkorb</a:t>
            </a:r>
            <a:r>
              <a:rPr lang="en-GB" dirty="0"/>
              <a:t>?</a:t>
            </a:r>
          </a:p>
          <a:p>
            <a:pPr marL="1260475" indent="-457200"/>
            <a:r>
              <a:rPr lang="en-GB" dirty="0"/>
              <a:t>Wie kann man die </a:t>
            </a:r>
            <a:r>
              <a:rPr lang="en-GB" dirty="0" err="1"/>
              <a:t>Suche</a:t>
            </a:r>
            <a:r>
              <a:rPr lang="en-GB" dirty="0"/>
              <a:t> </a:t>
            </a:r>
            <a:r>
              <a:rPr lang="en-GB" dirty="0" err="1" smtClean="0"/>
              <a:t>einschränken</a:t>
            </a:r>
            <a:r>
              <a:rPr lang="en-GB" dirty="0" smtClean="0"/>
              <a:t>, </a:t>
            </a:r>
            <a:r>
              <a:rPr lang="en-GB" dirty="0" err="1" smtClean="0"/>
              <a:t>sodass</a:t>
            </a:r>
            <a:r>
              <a:rPr lang="en-GB" dirty="0" smtClean="0"/>
              <a:t> </a:t>
            </a:r>
            <a:r>
              <a:rPr lang="en-GB" dirty="0"/>
              <a:t>nur nach einer einzigen Kategorie gesucht wird?</a:t>
            </a:r>
          </a:p>
          <a:p>
            <a:pPr marL="1260475" indent="-457200"/>
            <a:r>
              <a:rPr lang="en-GB" dirty="0"/>
              <a:t>Wie können Sie die Spracheinstellung ändern?</a:t>
            </a:r>
          </a:p>
          <a:p>
            <a:pPr marL="1260475" indent="-457200"/>
            <a:r>
              <a:rPr lang="en-GB" dirty="0"/>
              <a:t>Was passiert, wenn Sie auf das Amazon-Logo oben links klicken?</a:t>
            </a:r>
          </a:p>
          <a:p>
            <a:pPr marL="809625" indent="0">
              <a:buNone/>
            </a:pPr>
            <a:endParaRPr lang="en-GB" b="1" dirty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62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Weiterführende Übungen</a:t>
            </a:r>
            <a:r>
              <a:rPr lang="de-AT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lnSpcReduction="10000"/>
          </a:bodyPr>
          <a:lstStyle/>
          <a:p>
            <a:pPr marL="809625" indent="0">
              <a:buNone/>
            </a:pPr>
            <a:r>
              <a:rPr lang="en-GB" b="1" dirty="0" err="1">
                <a:solidFill>
                  <a:srgbClr val="007B78"/>
                </a:solidFill>
              </a:rPr>
              <a:t>Aktivität</a:t>
            </a:r>
            <a:r>
              <a:rPr lang="de-AT" b="1" dirty="0" smtClean="0">
                <a:solidFill>
                  <a:srgbClr val="007B78"/>
                </a:solidFill>
              </a:rPr>
              <a:t> </a:t>
            </a:r>
            <a:r>
              <a:rPr lang="de-AT" b="1" dirty="0" smtClean="0">
                <a:solidFill>
                  <a:srgbClr val="007B78"/>
                </a:solidFill>
              </a:rPr>
              <a:t>2:</a:t>
            </a:r>
          </a:p>
          <a:p>
            <a:pPr marL="809625" indent="0">
              <a:buNone/>
            </a:pPr>
            <a:r>
              <a:rPr lang="de-AT" dirty="0" smtClean="0"/>
              <a:t>Suchen Sie auf </a:t>
            </a:r>
            <a:r>
              <a:rPr lang="de-AT" dirty="0" smtClean="0">
                <a:hlinkClick r:id="rId3"/>
              </a:rPr>
              <a:t>www.amazon.de</a:t>
            </a:r>
            <a:r>
              <a:rPr lang="de-AT" dirty="0" smtClean="0"/>
              <a:t> nach „Blumentopf“.</a:t>
            </a:r>
          </a:p>
          <a:p>
            <a:pPr marL="1266825" indent="-457200"/>
            <a:r>
              <a:rPr lang="de-AT" dirty="0" smtClean="0"/>
              <a:t>Verwenden Sie den Filter auf der linken Seite, um nach Artikeln mit einem Preis von bis zu 15 € zu suchen.</a:t>
            </a:r>
          </a:p>
          <a:p>
            <a:pPr marL="1266825" indent="-457200"/>
            <a:r>
              <a:rPr lang="de-AT" dirty="0" smtClean="0"/>
              <a:t>Verwenden Sie den Markenfilter, um nach einer bestimmten Marke zu suchen</a:t>
            </a:r>
          </a:p>
          <a:p>
            <a:pPr marL="1266825" indent="-457200"/>
            <a:r>
              <a:rPr lang="de-AT" dirty="0" smtClean="0"/>
              <a:t>Klicken Sie auf eines der Produkte und sehen Sie sich die verschiedenen Bilder an</a:t>
            </a:r>
          </a:p>
          <a:p>
            <a:pPr marL="1266825" indent="-457200"/>
            <a:r>
              <a:rPr lang="de-AT" dirty="0" smtClean="0"/>
              <a:t>Finden Sie den Abschnitt „Produktinformationen“.</a:t>
            </a:r>
          </a:p>
          <a:p>
            <a:pPr marL="1266825" indent="-457200"/>
            <a:r>
              <a:rPr lang="de-AT" dirty="0" smtClean="0"/>
              <a:t>Finden und lesen Sie eine Kundenbewertung</a:t>
            </a:r>
          </a:p>
          <a:p>
            <a:pPr marL="1266825" indent="-457200"/>
            <a:r>
              <a:rPr lang="de-AT" dirty="0" smtClean="0"/>
              <a:t>Legen Sie das Produkt in den Warenkorb</a:t>
            </a:r>
            <a:endParaRPr lang="de-AT" dirty="0"/>
          </a:p>
        </p:txBody>
      </p:sp>
      <p:pic>
        <p:nvPicPr>
          <p:cNvPr id="4" name="Picture 3"/>
          <p:cNvPicPr/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0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 e-Star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E8D8"/>
      </a:accent1>
      <a:accent2>
        <a:srgbClr val="007A7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1072</Words>
  <Application>Microsoft Office PowerPoint</Application>
  <PresentationFormat>Breitbild</PresentationFormat>
  <Paragraphs>177</Paragraphs>
  <Slides>29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Office Theme</vt:lpstr>
      <vt:lpstr>Modul 6: E-Commerce in der Anwendung</vt:lpstr>
      <vt:lpstr>Informationen zum Projekt</vt:lpstr>
      <vt:lpstr>Einführung</vt:lpstr>
      <vt:lpstr>Zielsetzungen</vt:lpstr>
      <vt:lpstr>Einführung – Inhalt</vt:lpstr>
      <vt:lpstr>Einstieg in den Kurs, Modul 6</vt:lpstr>
      <vt:lpstr>Festigen </vt:lpstr>
      <vt:lpstr>Weiterführende Übungen </vt:lpstr>
      <vt:lpstr>Weiterführende Übungen </vt:lpstr>
      <vt:lpstr>Vertiefen</vt:lpstr>
      <vt:lpstr>Aktivitäten zur Wissensvertiefung</vt:lpstr>
      <vt:lpstr>Aktivitäten zur Wissensvertiefung</vt:lpstr>
      <vt:lpstr>Aktivitäten zur Wissensvertiefung</vt:lpstr>
      <vt:lpstr>Reflektieren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Reflektieren Sie Ihren Lernprozess</vt:lpstr>
      <vt:lpstr>FRAGE-ANTWORT-RUNDE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Rawling</dc:creator>
  <cp:keywords>, docId:CB4FEA96E6274C873DF1E603FD1BD14E</cp:keywords>
  <cp:lastModifiedBy>Satke Annika</cp:lastModifiedBy>
  <cp:revision>162</cp:revision>
  <dcterms:created xsi:type="dcterms:W3CDTF">2021-09-15T08:24:32Z</dcterms:created>
  <dcterms:modified xsi:type="dcterms:W3CDTF">2022-08-01T13:55:35Z</dcterms:modified>
</cp:coreProperties>
</file>