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notesSlides/notesSlide1.xml" ContentType="application/vnd.openxmlformats-officedocument.presentationml.notesSlide+xml"/>
  <Override PartName="/ppt/comments/comment6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3" r:id="rId2"/>
    <p:sldId id="345" r:id="rId3"/>
    <p:sldId id="337" r:id="rId4"/>
    <p:sldId id="306" r:id="rId5"/>
    <p:sldId id="329" r:id="rId6"/>
    <p:sldId id="338" r:id="rId7"/>
    <p:sldId id="319" r:id="rId8"/>
    <p:sldId id="339" r:id="rId9"/>
    <p:sldId id="340" r:id="rId10"/>
    <p:sldId id="341" r:id="rId11"/>
    <p:sldId id="320" r:id="rId12"/>
    <p:sldId id="342" r:id="rId13"/>
    <p:sldId id="343" r:id="rId14"/>
    <p:sldId id="321" r:id="rId15"/>
    <p:sldId id="33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tup" initials="S" lastIdx="5" clrIdx="0">
    <p:extLst/>
  </p:cmAuthor>
  <p:cmAuthor id="2" name="Jackie Rawling" initials="JR" lastIdx="7" clrIdx="1">
    <p:extLst>
      <p:ext uri="{19B8F6BF-5375-455C-9EA6-DF929625EA0E}">
        <p15:presenceInfo xmlns:p15="http://schemas.microsoft.com/office/powerpoint/2012/main" userId="Jackie Rawl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B78"/>
    <a:srgbClr val="49E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707" autoAdjust="0"/>
  </p:normalViewPr>
  <p:slideViewPr>
    <p:cSldViewPr snapToGrid="0">
      <p:cViewPr varScale="1">
        <p:scale>
          <a:sx n="66" d="100"/>
          <a:sy n="66" d="100"/>
        </p:scale>
        <p:origin x="102" y="10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6-14T09:52:19.248" idx="3">
    <p:pos x="10" y="10"/>
    <p:text>HINWEIS FÜR PARTNER: Bitte überprüfen Sie, ob es Unterschiede in der Version des Online-Moduls in Ihrem Land gibt.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6-14T09:53:03.848" idx="4">
    <p:pos x="10" y="10"/>
    <p:text>HINWEIS FÜR PARTNER: Bitte überprüfen Sie, ob es Unterschiede in der Version des Online-Moduls in Ihrem Land gibt.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6-01T08:46:06.914" idx="2">
    <p:pos x="5939" y="3152"/>
    <p:text>HINWEIS FÜR TEILNEHMER: Da sich Modul 5 von Land zu Land unterscheidet, kann es sein, dass das endgültige Untermodul in Ihrer Sprache/Landesversion nicht 5.7 ist.  Bitte überprüfen Sie dies im Online-Kurs und ändern Sie es entsprechend, wenn Sie Ihre Übersetzung der Folien erstellen.</p:text>
    <p:extLst mod="1">
      <p:ext uri="{C676402C-5697-4E1C-873F-D02D1690AC5C}">
        <p15:threadingInfo xmlns:p15="http://schemas.microsoft.com/office/powerpoint/2012/main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6-14T10:14:47.248" idx="5">
    <p:pos x="10" y="10"/>
    <p:text>HINWEIS AN DIE PARTNER: Für die nächsten 3 Seiten müssen Sie ähnliche Aktivitäten verwenden, die für Ihr Land geeignet sind.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6-14T10:17:15.515" idx="6">
    <p:pos x="10" y="10"/>
    <p:text>HINWEIS AN DIE PARTNER: Für die nächsten 2 Seiten müssen Sie ähnliche Aktivitäten verwenden, die für Ihr Land geeignet sind.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6-14T10:19:38.415" idx="7">
    <p:pos x="10" y="10"/>
    <p:text>HINWEIS FÜR PARTNER: Überprüfen Sie, ob die Antworten auf all diese Fragen im Online-Modul für Ihr Land enthalten sind - falls nicht, entfernen/ersetzen/ändern Sie sie entsprechend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499C5-B577-46B7-AC34-768208439FD0}" type="datetimeFigureOut">
              <a:rPr lang="de-DE" smtClean="0"/>
              <a:t>01.08.2022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Klicken Sie auf , um Mastertextstile zu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1B8C7-2B72-4B26-9C91-32C02AC932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421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627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3833" y="2272968"/>
            <a:ext cx="9144000" cy="2244532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3833" y="4609575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 rot="5400000">
            <a:off x="6019634" y="-5452367"/>
            <a:ext cx="720000" cy="11624733"/>
          </a:xfrm>
          <a:prstGeom prst="rect">
            <a:avLst/>
          </a:prstGeom>
          <a:solidFill>
            <a:srgbClr val="007B78"/>
          </a:solidFill>
          <a:ln>
            <a:solidFill>
              <a:srgbClr val="007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0" t="29961" r="16797" b="31128"/>
          <a:stretch/>
        </p:blipFill>
        <p:spPr>
          <a:xfrm>
            <a:off x="9436099" y="812076"/>
            <a:ext cx="2573375" cy="136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15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365125"/>
            <a:ext cx="106172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438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90300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074" y="365125"/>
            <a:ext cx="10626725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24440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2751667"/>
            <a:ext cx="10610850" cy="181080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4589463"/>
            <a:ext cx="106108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326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074" y="365125"/>
            <a:ext cx="10626725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3919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65125"/>
            <a:ext cx="106314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2241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65125"/>
            <a:ext cx="106299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07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7399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76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061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365125"/>
            <a:ext cx="10633800" cy="1325563"/>
          </a:xfrm>
          <a:prstGeom prst="rect">
            <a:avLst/>
          </a:prstGeom>
          <a:solidFill>
            <a:srgbClr val="49E8D9">
              <a:alpha val="40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Klicken Sie hier, um den Master-Titelstil zu bearbeiten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Klicken Sie auf , um Mastertextstile zu bearbeiten</a:t>
            </a:r>
          </a:p>
          <a:p>
            <a:pPr lvl="1"/>
            <a:r>
              <a:rPr lang="en-US" dirty="0" smtClean="0"/>
              <a:t>Zweite Ebene</a:t>
            </a:r>
          </a:p>
          <a:p>
            <a:pPr lvl="2"/>
            <a:r>
              <a:rPr lang="en-US" dirty="0" smtClean="0"/>
              <a:t>Dritte Ebene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720000" cy="6858000"/>
          </a:xfrm>
          <a:prstGeom prst="rect">
            <a:avLst/>
          </a:prstGeom>
          <a:solidFill>
            <a:srgbClr val="007B78"/>
          </a:solidFill>
          <a:ln>
            <a:solidFill>
              <a:srgbClr val="007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21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7B78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B78"/>
        </a:buClr>
        <a:buSzPct val="80000"/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B78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B78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B78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his.bg/bg/dg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YZYll4qsks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5.xml"/><Relationship Id="rId5" Type="http://schemas.openxmlformats.org/officeDocument/2006/relationships/hyperlink" Target="https://www.youtube.com/watch?v=v-JL35RTdCw" TargetMode="External"/><Relationship Id="rId4" Type="http://schemas.openxmlformats.org/officeDocument/2006/relationships/hyperlink" Target="https://www.youtube.com/watch?v=qBBafPdi-hY&amp;t=26s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hyperlink" Target="http://creativecommons.org/licenses/by-nc-sa/4.0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e-uslugi.mvr.bg/users/registr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Modul 5: Behördengänge online erledigen (</a:t>
            </a:r>
            <a:r>
              <a:rPr lang="de-DE" dirty="0" smtClean="0"/>
              <a:t>e-</a:t>
            </a:r>
            <a:r>
              <a:rPr lang="de-DE" dirty="0" err="1" smtClean="0"/>
              <a:t>Government</a:t>
            </a:r>
            <a:r>
              <a:rPr lang="de-DE" dirty="0" smtClean="0"/>
              <a:t>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My-e-Start-Online-</a:t>
            </a:r>
            <a:r>
              <a:rPr lang="en-GB" dirty="0" err="1"/>
              <a:t>Kurs</a:t>
            </a:r>
            <a:r>
              <a:rPr lang="en-GB" dirty="0"/>
              <a:t> – </a:t>
            </a:r>
            <a:r>
              <a:rPr lang="en-GB" dirty="0" err="1"/>
              <a:t>vermittelt</a:t>
            </a:r>
            <a:r>
              <a:rPr lang="en-GB" dirty="0"/>
              <a:t> </a:t>
            </a:r>
            <a:r>
              <a:rPr lang="en-GB" dirty="0" err="1"/>
              <a:t>Ihnen</a:t>
            </a:r>
            <a:r>
              <a:rPr lang="en-GB" dirty="0"/>
              <a:t> die </a:t>
            </a:r>
            <a:r>
              <a:rPr lang="en-GB" dirty="0" err="1"/>
              <a:t>grundlegenden</a:t>
            </a:r>
            <a:r>
              <a:rPr lang="en-GB" dirty="0"/>
              <a:t> </a:t>
            </a:r>
            <a:r>
              <a:rPr lang="en-GB" dirty="0" err="1"/>
              <a:t>digitalen</a:t>
            </a:r>
            <a:r>
              <a:rPr lang="en-GB" dirty="0"/>
              <a:t> </a:t>
            </a:r>
            <a:r>
              <a:rPr lang="en-GB" dirty="0" err="1"/>
              <a:t>Fähigkeiten</a:t>
            </a:r>
            <a:r>
              <a:rPr lang="en-GB" dirty="0"/>
              <a:t>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Nutzung</a:t>
            </a:r>
            <a:r>
              <a:rPr lang="en-GB" dirty="0"/>
              <a:t> der </a:t>
            </a:r>
            <a:r>
              <a:rPr lang="en-GB" dirty="0" err="1"/>
              <a:t>gängigsten</a:t>
            </a:r>
            <a:r>
              <a:rPr lang="en-GB" dirty="0"/>
              <a:t> </a:t>
            </a:r>
            <a:r>
              <a:rPr lang="en-GB" dirty="0" err="1"/>
              <a:t>elektronischen</a:t>
            </a:r>
            <a:r>
              <a:rPr lang="en-GB" dirty="0"/>
              <a:t> </a:t>
            </a:r>
            <a:r>
              <a:rPr lang="en-GB" dirty="0" err="1"/>
              <a:t>Behördendienste</a:t>
            </a:r>
            <a:r>
              <a:rPr lang="en-GB" dirty="0"/>
              <a:t> und E-Commerce-</a:t>
            </a:r>
            <a:r>
              <a:rPr lang="en-GB" dirty="0" err="1"/>
              <a:t>Dienste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82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Weiterführende Übungen 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644" y="1825625"/>
            <a:ext cx="957015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err="1">
                <a:solidFill>
                  <a:srgbClr val="007B78"/>
                </a:solidFill>
              </a:rPr>
              <a:t>Aktivität</a:t>
            </a:r>
            <a:r>
              <a:rPr lang="en-GB" b="1" dirty="0">
                <a:solidFill>
                  <a:srgbClr val="007B78"/>
                </a:solidFill>
              </a:rPr>
              <a:t> </a:t>
            </a:r>
            <a:r>
              <a:rPr lang="en-GB" b="1" dirty="0" smtClean="0">
                <a:solidFill>
                  <a:srgbClr val="007B78"/>
                </a:solidFill>
              </a:rPr>
              <a:t>5: </a:t>
            </a:r>
            <a:r>
              <a:rPr lang="en-GB" dirty="0" smtClean="0"/>
              <a:t>Bitte besuchen Sie </a:t>
            </a:r>
            <a:r>
              <a:rPr lang="en-GB" dirty="0" smtClean="0">
                <a:hlinkClick r:id="rId2"/>
              </a:rPr>
              <a:t>https://www.his.bg/bg/dgc</a:t>
            </a:r>
            <a:r>
              <a:rPr lang="en-GB" dirty="0" smtClean="0"/>
              <a:t> und:</a:t>
            </a:r>
          </a:p>
          <a:p>
            <a:r>
              <a:rPr lang="en-GB" dirty="0" smtClean="0"/>
              <a:t>Testen Sie das E-Formular für die </a:t>
            </a:r>
            <a:r>
              <a:rPr lang="en-GB" dirty="0" err="1" smtClean="0"/>
              <a:t>Erstellung</a:t>
            </a:r>
            <a:r>
              <a:rPr lang="en-GB" dirty="0" smtClean="0"/>
              <a:t> </a:t>
            </a:r>
            <a:r>
              <a:rPr lang="en-GB" dirty="0" err="1" smtClean="0"/>
              <a:t>eines</a:t>
            </a:r>
            <a:r>
              <a:rPr lang="en-GB" dirty="0" smtClean="0"/>
              <a:t> Covid-19-Impfzertifikats </a:t>
            </a:r>
            <a:r>
              <a:rPr lang="en-GB" b="1" i="1" dirty="0" smtClean="0"/>
              <a:t>und</a:t>
            </a:r>
            <a:r>
              <a:rPr lang="en-GB" dirty="0" smtClean="0"/>
              <a:t>...</a:t>
            </a:r>
          </a:p>
          <a:p>
            <a:r>
              <a:rPr lang="en-GB" dirty="0" smtClean="0"/>
              <a:t>Ermitteln Sie dabei jeweils die folgenden Punkte</a:t>
            </a:r>
          </a:p>
          <a:p>
            <a:pPr lvl="1"/>
            <a:r>
              <a:rPr lang="en-GB" dirty="0" smtClean="0"/>
              <a:t>ein </a:t>
            </a:r>
            <a:r>
              <a:rPr lang="en-US" dirty="0" smtClean="0"/>
              <a:t>Pflichtfeld</a:t>
            </a:r>
            <a:endParaRPr lang="bg-BG" dirty="0" smtClean="0"/>
          </a:p>
          <a:p>
            <a:pPr lvl="1"/>
            <a:r>
              <a:rPr lang="en-GB" dirty="0" smtClean="0"/>
              <a:t>ein Feld, das nur Zahlen zulässt</a:t>
            </a:r>
          </a:p>
          <a:p>
            <a:pPr lvl="1"/>
            <a:r>
              <a:rPr lang="en-GB" dirty="0" smtClean="0"/>
              <a:t>ein Feld, das eine Zahl in einem bestimmten Format erfordert (</a:t>
            </a:r>
            <a:r>
              <a:rPr lang="en-GB" dirty="0" err="1" smtClean="0"/>
              <a:t>z. B. </a:t>
            </a:r>
            <a:r>
              <a:rPr lang="en-GB" dirty="0" smtClean="0"/>
              <a:t>Datum)</a:t>
            </a:r>
          </a:p>
          <a:p>
            <a:pPr lvl="1"/>
            <a:r>
              <a:rPr lang="en-GB" dirty="0" smtClean="0"/>
              <a:t>ein Feld, in das Sie Daten aus einem Dropdown-Menü eingeben</a:t>
            </a:r>
          </a:p>
          <a:p>
            <a:pPr lvl="1"/>
            <a:r>
              <a:rPr lang="en-GB" dirty="0" err="1" smtClean="0"/>
              <a:t>einen</a:t>
            </a:r>
            <a:r>
              <a:rPr lang="en-GB" dirty="0" smtClean="0"/>
              <a:t> </a:t>
            </a:r>
            <a:r>
              <a:rPr lang="en-GB" dirty="0" err="1" smtClean="0"/>
              <a:t>Fehler</a:t>
            </a:r>
            <a:r>
              <a:rPr lang="en-GB" dirty="0" smtClean="0"/>
              <a:t> – </a:t>
            </a:r>
            <a:r>
              <a:rPr lang="en-GB" dirty="0" err="1" smtClean="0"/>
              <a:t>ein</a:t>
            </a:r>
            <a:r>
              <a:rPr lang="en-GB" dirty="0" smtClean="0"/>
              <a:t> Feld, das falsch ausgefüllt wurde</a:t>
            </a:r>
          </a:p>
          <a:p>
            <a:pPr>
              <a:buNone/>
            </a:pPr>
            <a:endParaRPr lang="en-GB" b="1" dirty="0" smtClean="0">
              <a:solidFill>
                <a:srgbClr val="007B78"/>
              </a:solidFill>
            </a:endParaRPr>
          </a:p>
          <a:p>
            <a:endParaRPr lang="de-DE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45" y="1848202"/>
            <a:ext cx="719455" cy="71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92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652" y="3729214"/>
            <a:ext cx="10626725" cy="1325563"/>
          </a:xfrm>
        </p:spPr>
        <p:txBody>
          <a:bodyPr/>
          <a:lstStyle/>
          <a:p>
            <a:r>
              <a:rPr lang="de-AT" dirty="0"/>
              <a:t>Vertiefen</a:t>
            </a:r>
            <a:r>
              <a:rPr lang="de-AT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494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Aktivitäten zur Wissensvertiefung</a:t>
            </a:r>
            <a:r>
              <a:rPr lang="de-AT" dirty="0"/>
              <a:t> 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644" y="1825624"/>
            <a:ext cx="9570155" cy="503237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2100" b="1" dirty="0" err="1">
                <a:solidFill>
                  <a:srgbClr val="007B78"/>
                </a:solidFill>
              </a:rPr>
              <a:t>Aktivität</a:t>
            </a:r>
            <a:r>
              <a:rPr lang="en-GB" sz="2100" b="1" dirty="0">
                <a:solidFill>
                  <a:srgbClr val="007B78"/>
                </a:solidFill>
              </a:rPr>
              <a:t> </a:t>
            </a:r>
            <a:r>
              <a:rPr lang="en-GB" sz="2100" b="1" dirty="0" smtClean="0">
                <a:solidFill>
                  <a:srgbClr val="007B78"/>
                </a:solidFill>
              </a:rPr>
              <a:t>1: </a:t>
            </a:r>
            <a:r>
              <a:rPr lang="en-GB" sz="2100" dirty="0"/>
              <a:t>Wir </a:t>
            </a:r>
            <a:r>
              <a:rPr lang="en-GB" sz="2100" dirty="0" smtClean="0"/>
              <a:t>wählen </a:t>
            </a:r>
            <a:r>
              <a:rPr lang="en-GB" sz="2100" dirty="0"/>
              <a:t>einen der </a:t>
            </a:r>
            <a:r>
              <a:rPr lang="en-GB" sz="2100" dirty="0" smtClean="0"/>
              <a:t>im folgenden </a:t>
            </a:r>
            <a:r>
              <a:rPr lang="en-GB" sz="2100" dirty="0"/>
              <a:t>Kasten </a:t>
            </a:r>
            <a:r>
              <a:rPr lang="en-GB" sz="2100" dirty="0" smtClean="0"/>
              <a:t>aufgeführten E-Government-Dienste aus und </a:t>
            </a:r>
            <a:r>
              <a:rPr lang="en-GB" sz="2100" b="1" i="1" dirty="0" err="1" smtClean="0"/>
              <a:t>werden</a:t>
            </a:r>
            <a:r>
              <a:rPr lang="en-GB" sz="2100" b="1" i="1" dirty="0" smtClean="0"/>
              <a:t> </a:t>
            </a:r>
            <a:r>
              <a:rPr lang="en-GB" sz="2100" b="1" i="1" dirty="0" err="1" smtClean="0"/>
              <a:t>gemeinsam</a:t>
            </a:r>
            <a:r>
              <a:rPr lang="en-GB" sz="2100" dirty="0" smtClean="0"/>
              <a:t>:</a:t>
            </a:r>
            <a:endParaRPr lang="en-GB" sz="2100" dirty="0"/>
          </a:p>
          <a:p>
            <a:pPr marL="457200" indent="-457200" algn="just">
              <a:buFont typeface="+mj-lt"/>
              <a:buAutoNum type="arabicPeriod"/>
            </a:pPr>
            <a:r>
              <a:rPr lang="en-GB" sz="2100" dirty="0" smtClean="0"/>
              <a:t>Das </a:t>
            </a:r>
            <a:r>
              <a:rPr lang="en-GB" sz="2100" dirty="0" err="1" smtClean="0"/>
              <a:t>zugehörige</a:t>
            </a:r>
            <a:r>
              <a:rPr lang="en-GB" sz="2100" dirty="0" smtClean="0"/>
              <a:t> Video-Tutorial für den </a:t>
            </a:r>
            <a:r>
              <a:rPr lang="en-GB" sz="2100" dirty="0" err="1" smtClean="0"/>
              <a:t>Dienst</a:t>
            </a:r>
            <a:r>
              <a:rPr lang="en-GB" sz="2100" dirty="0" smtClean="0"/>
              <a:t> </a:t>
            </a:r>
            <a:r>
              <a:rPr lang="en-GB" sz="2100" dirty="0" err="1" smtClean="0"/>
              <a:t>ansehen</a:t>
            </a:r>
            <a:endParaRPr lang="en-GB" sz="21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GB" sz="2100" dirty="0" err="1" smtClean="0"/>
              <a:t>Überlegen</a:t>
            </a:r>
            <a:r>
              <a:rPr lang="en-GB" sz="2100" dirty="0" smtClean="0"/>
              <a:t>, </a:t>
            </a:r>
            <a:r>
              <a:rPr lang="en-GB" sz="2100" dirty="0" err="1" smtClean="0"/>
              <a:t>ob</a:t>
            </a:r>
            <a:r>
              <a:rPr lang="en-GB" sz="2100" dirty="0" smtClean="0"/>
              <a:t> </a:t>
            </a:r>
            <a:r>
              <a:rPr lang="en-GB" sz="2100" dirty="0" err="1" smtClean="0"/>
              <a:t>darin</a:t>
            </a:r>
            <a:r>
              <a:rPr lang="en-GB" sz="2100" dirty="0" smtClean="0"/>
              <a:t> klar und </a:t>
            </a:r>
            <a:r>
              <a:rPr lang="en-GB" sz="2100" dirty="0" err="1" smtClean="0"/>
              <a:t>deutlich</a:t>
            </a:r>
            <a:r>
              <a:rPr lang="en-GB" sz="2100" dirty="0" smtClean="0"/>
              <a:t> </a:t>
            </a:r>
            <a:r>
              <a:rPr lang="en-GB" sz="2100" dirty="0" err="1" smtClean="0"/>
              <a:t>erklärt</a:t>
            </a:r>
            <a:r>
              <a:rPr lang="en-GB" sz="2100" dirty="0" smtClean="0"/>
              <a:t> </a:t>
            </a:r>
            <a:r>
              <a:rPr lang="en-GB" sz="2100" dirty="0" err="1" smtClean="0"/>
              <a:t>wird</a:t>
            </a:r>
            <a:r>
              <a:rPr lang="en-GB" sz="2100" dirty="0" smtClean="0"/>
              <a:t>, </a:t>
            </a:r>
            <a:r>
              <a:rPr lang="en-GB" sz="2100" dirty="0" err="1" smtClean="0"/>
              <a:t>wofür</a:t>
            </a:r>
            <a:r>
              <a:rPr lang="en-GB" sz="2100" dirty="0" smtClean="0"/>
              <a:t> und </a:t>
            </a:r>
            <a:r>
              <a:rPr lang="en-GB" sz="2100" dirty="0" err="1" smtClean="0"/>
              <a:t>wie</a:t>
            </a:r>
            <a:r>
              <a:rPr lang="en-GB" sz="2100" dirty="0" smtClean="0"/>
              <a:t> der </a:t>
            </a:r>
            <a:r>
              <a:rPr lang="en-GB" sz="2100" dirty="0" err="1" smtClean="0"/>
              <a:t>Dienst</a:t>
            </a:r>
            <a:r>
              <a:rPr lang="en-GB" sz="2100" dirty="0" smtClean="0"/>
              <a:t> </a:t>
            </a:r>
            <a:r>
              <a:rPr lang="en-GB" sz="2100" dirty="0" err="1" smtClean="0"/>
              <a:t>genutzt</a:t>
            </a:r>
            <a:r>
              <a:rPr lang="en-GB" sz="2100" dirty="0" smtClean="0"/>
              <a:t> </a:t>
            </a:r>
            <a:r>
              <a:rPr lang="en-GB" sz="2100" dirty="0" err="1" smtClean="0"/>
              <a:t>werden</a:t>
            </a:r>
            <a:r>
              <a:rPr lang="en-GB" sz="2100" dirty="0" smtClean="0"/>
              <a:t> </a:t>
            </a:r>
            <a:r>
              <a:rPr lang="en-GB" sz="2100" dirty="0" err="1" smtClean="0"/>
              <a:t>kann</a:t>
            </a:r>
            <a:endParaRPr lang="en-GB" sz="2100" dirty="0" smtClean="0"/>
          </a:p>
          <a:p>
            <a:pPr algn="just"/>
            <a:endParaRPr lang="en-GB" sz="2100" dirty="0"/>
          </a:p>
          <a:p>
            <a:pPr marL="0" indent="0" algn="just">
              <a:buNone/>
            </a:pPr>
            <a:endParaRPr lang="bg-BG" sz="2100" dirty="0" smtClean="0"/>
          </a:p>
          <a:p>
            <a:pPr lvl="1" algn="just"/>
            <a:endParaRPr lang="en-GB" sz="2100" dirty="0" smtClean="0"/>
          </a:p>
          <a:p>
            <a:pPr marL="0" indent="0" algn="just">
              <a:buNone/>
            </a:pPr>
            <a:endParaRPr lang="en-GB" sz="400" dirty="0" smtClean="0"/>
          </a:p>
          <a:p>
            <a:pPr marL="0" indent="0" algn="just">
              <a:buNone/>
            </a:pPr>
            <a:r>
              <a:rPr lang="en-GB" sz="2100" b="1" dirty="0" err="1">
                <a:solidFill>
                  <a:srgbClr val="007B78"/>
                </a:solidFill>
              </a:rPr>
              <a:t>Aktivität</a:t>
            </a:r>
            <a:r>
              <a:rPr lang="en-GB" sz="2100" b="1" dirty="0">
                <a:solidFill>
                  <a:srgbClr val="007B78"/>
                </a:solidFill>
              </a:rPr>
              <a:t> </a:t>
            </a:r>
            <a:r>
              <a:rPr lang="en-GB" sz="2100" b="1" dirty="0" smtClean="0">
                <a:solidFill>
                  <a:srgbClr val="007B78"/>
                </a:solidFill>
              </a:rPr>
              <a:t>2: </a:t>
            </a:r>
            <a:r>
              <a:rPr lang="en-US" sz="2100" dirty="0" err="1" smtClean="0"/>
              <a:t>Bitte</a:t>
            </a:r>
            <a:r>
              <a:rPr lang="en-US" sz="2100" dirty="0" smtClean="0"/>
              <a:t> </a:t>
            </a:r>
            <a:r>
              <a:rPr lang="en-US" sz="2100" dirty="0" err="1" smtClean="0"/>
              <a:t>überlegen</a:t>
            </a:r>
            <a:r>
              <a:rPr lang="en-US" sz="2100" dirty="0" smtClean="0"/>
              <a:t> </a:t>
            </a:r>
            <a:r>
              <a:rPr lang="en-US" sz="2100" dirty="0" err="1" smtClean="0"/>
              <a:t>Sie</a:t>
            </a:r>
            <a:r>
              <a:rPr lang="en-US" sz="2100" dirty="0" smtClean="0"/>
              <a:t> </a:t>
            </a:r>
            <a:r>
              <a:rPr lang="en-US" sz="2100" dirty="0" err="1" smtClean="0"/>
              <a:t>sich</a:t>
            </a:r>
            <a:r>
              <a:rPr lang="en-US" sz="2100" dirty="0" smtClean="0"/>
              <a:t> </a:t>
            </a:r>
            <a:r>
              <a:rPr lang="en-US" sz="2100" dirty="0" err="1" smtClean="0"/>
              <a:t>folgendes</a:t>
            </a:r>
            <a:r>
              <a:rPr lang="en-US" sz="2100" dirty="0" smtClean="0"/>
              <a:t>:</a:t>
            </a:r>
          </a:p>
          <a:p>
            <a:pPr algn="just"/>
            <a:r>
              <a:rPr lang="en-GB" sz="2100" dirty="0" err="1" smtClean="0"/>
              <a:t>Denken</a:t>
            </a:r>
            <a:r>
              <a:rPr lang="en-GB" sz="2100" dirty="0" smtClean="0"/>
              <a:t> </a:t>
            </a:r>
            <a:r>
              <a:rPr lang="en-GB" sz="2100" dirty="0" err="1" smtClean="0"/>
              <a:t>Sie</a:t>
            </a:r>
            <a:r>
              <a:rPr lang="en-GB" sz="2100" dirty="0" smtClean="0"/>
              <a:t> an </a:t>
            </a:r>
            <a:r>
              <a:rPr lang="en-GB" sz="2100" dirty="0" err="1" smtClean="0"/>
              <a:t>ein</a:t>
            </a:r>
            <a:r>
              <a:rPr lang="en-GB" sz="2100" dirty="0" smtClean="0"/>
              <a:t> bestimmtes Problem, das bei der Nutzung von E-Government-Diensten aufgetreten ist, z. B. </a:t>
            </a:r>
            <a:r>
              <a:rPr lang="en-GB" sz="2100" dirty="0" err="1" smtClean="0"/>
              <a:t>Probleme</a:t>
            </a:r>
            <a:r>
              <a:rPr lang="en-GB" sz="2100" dirty="0" smtClean="0"/>
              <a:t> </a:t>
            </a:r>
            <a:r>
              <a:rPr lang="en-GB" sz="2100" dirty="0" err="1" smtClean="0"/>
              <a:t>beim</a:t>
            </a:r>
            <a:r>
              <a:rPr lang="en-GB" sz="2100" dirty="0" smtClean="0"/>
              <a:t> </a:t>
            </a:r>
            <a:r>
              <a:rPr lang="en-GB" sz="2100" dirty="0" err="1" smtClean="0"/>
              <a:t>Einloggen</a:t>
            </a:r>
            <a:r>
              <a:rPr lang="en-GB" sz="2100" dirty="0" smtClean="0"/>
              <a:t>, </a:t>
            </a:r>
            <a:r>
              <a:rPr lang="de-DE" sz="2100" dirty="0"/>
              <a:t>bei der Suche nach dem benötigten </a:t>
            </a:r>
            <a:r>
              <a:rPr lang="de-DE" sz="2100" dirty="0" smtClean="0"/>
              <a:t>Formular</a:t>
            </a:r>
            <a:r>
              <a:rPr lang="en-GB" sz="2100" dirty="0" smtClean="0"/>
              <a:t>, </a:t>
            </a:r>
            <a:r>
              <a:rPr lang="en-GB" sz="2100" dirty="0" err="1" smtClean="0"/>
              <a:t>bei</a:t>
            </a:r>
            <a:r>
              <a:rPr lang="en-GB" sz="2100" dirty="0" smtClean="0"/>
              <a:t> der </a:t>
            </a:r>
            <a:r>
              <a:rPr lang="en-GB" sz="2100" dirty="0" err="1" smtClean="0"/>
              <a:t>Eingabe</a:t>
            </a:r>
            <a:r>
              <a:rPr lang="en-GB" sz="2100" dirty="0" smtClean="0"/>
              <a:t> von </a:t>
            </a:r>
            <a:r>
              <a:rPr lang="en-GB" sz="2100" dirty="0" err="1" smtClean="0"/>
              <a:t>Antworten</a:t>
            </a:r>
            <a:r>
              <a:rPr lang="en-GB" sz="2100" dirty="0" smtClean="0"/>
              <a:t> in das </a:t>
            </a:r>
            <a:r>
              <a:rPr lang="en-GB" sz="2100" dirty="0" err="1" smtClean="0"/>
              <a:t>Formular</a:t>
            </a:r>
            <a:r>
              <a:rPr lang="en-GB" sz="2100" dirty="0" smtClean="0"/>
              <a:t>, …</a:t>
            </a:r>
          </a:p>
          <a:p>
            <a:pPr algn="just"/>
            <a:r>
              <a:rPr lang="en-GB" sz="2100" dirty="0" smtClean="0"/>
              <a:t>Was haben Sie getan, um dieses Problem zu lösen?</a:t>
            </a:r>
            <a:endParaRPr lang="en-GB" sz="2100" b="1" dirty="0" smtClean="0">
              <a:solidFill>
                <a:srgbClr val="007B78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45" y="1848202"/>
            <a:ext cx="719455" cy="71945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44" y="5086556"/>
            <a:ext cx="719455" cy="719455"/>
          </a:xfrm>
          <a:prstGeom prst="rect">
            <a:avLst/>
          </a:prstGeom>
        </p:spPr>
      </p:pic>
      <p:sp>
        <p:nvSpPr>
          <p:cNvPr id="7" name="Content Placeholder 3"/>
          <p:cNvSpPr txBox="1">
            <a:spLocks/>
          </p:cNvSpPr>
          <p:nvPr/>
        </p:nvSpPr>
        <p:spPr>
          <a:xfrm>
            <a:off x="2350007" y="3626125"/>
            <a:ext cx="9071736" cy="1090821"/>
          </a:xfrm>
          <a:prstGeom prst="rect">
            <a:avLst/>
          </a:prstGeom>
          <a:ln w="57150">
            <a:solidFill>
              <a:srgbClr val="007B78"/>
            </a:solidFill>
          </a:ln>
        </p:spPr>
        <p:txBody>
          <a:bodyPr tIns="9000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7B78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B78"/>
              </a:buClr>
              <a:buSzPct val="80000"/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B78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B78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B78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E-Dienste </a:t>
            </a:r>
            <a:r>
              <a:rPr lang="en-US" sz="1600" dirty="0"/>
              <a:t>der Stadtverwaltung Sofia: </a:t>
            </a:r>
            <a:r>
              <a:rPr lang="en-GB" sz="1600" dirty="0">
                <a:hlinkClick r:id="rId3"/>
              </a:rPr>
              <a:t>https://www.youtube.com/watch?v=9YZYll4qsks</a:t>
            </a:r>
            <a:endParaRPr lang="en-GB" sz="1600" dirty="0"/>
          </a:p>
          <a:p>
            <a:r>
              <a:rPr lang="en-GB" sz="1600" dirty="0" err="1" smtClean="0"/>
              <a:t>Erklärvideo</a:t>
            </a:r>
            <a:r>
              <a:rPr lang="en-GB" sz="1600" dirty="0" smtClean="0"/>
              <a:t> </a:t>
            </a:r>
            <a:r>
              <a:rPr lang="en-GB" sz="1600" dirty="0" err="1" smtClean="0"/>
              <a:t>zur</a:t>
            </a:r>
            <a:r>
              <a:rPr lang="en-GB" sz="1600" dirty="0" smtClean="0"/>
              <a:t> </a:t>
            </a:r>
            <a:r>
              <a:rPr lang="en-GB" sz="1600" dirty="0" err="1" smtClean="0"/>
              <a:t>Aktivierung</a:t>
            </a:r>
            <a:r>
              <a:rPr lang="en-GB" sz="1600" dirty="0" smtClean="0"/>
              <a:t> der Handy-</a:t>
            </a:r>
            <a:r>
              <a:rPr lang="en-GB" sz="1600" dirty="0" err="1" smtClean="0"/>
              <a:t>Signatur</a:t>
            </a:r>
            <a:r>
              <a:rPr lang="en-GB" sz="1600" dirty="0" smtClean="0"/>
              <a:t>: </a:t>
            </a:r>
            <a:r>
              <a:rPr lang="de-AT" sz="1600" dirty="0" smtClean="0">
                <a:hlinkClick r:id="rId4"/>
              </a:rPr>
              <a:t>https://www.youtube.com/watch?v=qBBafPdi-hY&amp;t=26s</a:t>
            </a:r>
            <a:r>
              <a:rPr lang="de-AT" sz="1600" dirty="0" smtClean="0"/>
              <a:t> </a:t>
            </a:r>
            <a:endParaRPr lang="en-GB" sz="1600" dirty="0" smtClean="0"/>
          </a:p>
          <a:p>
            <a:r>
              <a:rPr lang="en-GB" sz="1600" dirty="0" err="1" smtClean="0"/>
              <a:t>Erklärvideo</a:t>
            </a:r>
            <a:r>
              <a:rPr lang="en-GB" sz="1600" dirty="0" smtClean="0"/>
              <a:t> </a:t>
            </a:r>
            <a:r>
              <a:rPr lang="en-GB" sz="1600" dirty="0" err="1" smtClean="0"/>
              <a:t>zu</a:t>
            </a:r>
            <a:r>
              <a:rPr lang="en-GB" sz="1600" dirty="0" smtClean="0"/>
              <a:t> </a:t>
            </a:r>
            <a:r>
              <a:rPr lang="en-GB" sz="1600" dirty="0" err="1" smtClean="0"/>
              <a:t>FinanzOnline</a:t>
            </a:r>
            <a:r>
              <a:rPr lang="en-GB" sz="1600" dirty="0" smtClean="0"/>
              <a:t>: </a:t>
            </a:r>
            <a:r>
              <a:rPr lang="de-AT" sz="1600" dirty="0" smtClean="0">
                <a:hlinkClick r:id="rId5"/>
              </a:rPr>
              <a:t>https://www.youtube.com/watch?v=v-JL35RTdCw</a:t>
            </a:r>
            <a:r>
              <a:rPr lang="de-AT" sz="1600" dirty="0" smtClean="0"/>
              <a:t>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1994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Aktivitäten zur Wissensvertiefung</a:t>
            </a:r>
            <a:r>
              <a:rPr lang="de-AT" dirty="0"/>
              <a:t> 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5959" y="1825625"/>
            <a:ext cx="949784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2000" b="1" dirty="0" err="1">
                <a:solidFill>
                  <a:srgbClr val="007B78"/>
                </a:solidFill>
              </a:rPr>
              <a:t>Aktivität</a:t>
            </a:r>
            <a:r>
              <a:rPr lang="en-GB" sz="2000" b="1" dirty="0">
                <a:solidFill>
                  <a:srgbClr val="007B78"/>
                </a:solidFill>
              </a:rPr>
              <a:t> </a:t>
            </a:r>
            <a:r>
              <a:rPr lang="en-GB" sz="2000" b="1" dirty="0" smtClean="0">
                <a:solidFill>
                  <a:srgbClr val="007B78"/>
                </a:solidFill>
              </a:rPr>
              <a:t>3: </a:t>
            </a:r>
            <a:r>
              <a:rPr lang="de-DE" sz="2000" dirty="0"/>
              <a:t>Arbeiten Sie einzeln oder zu zweit</a:t>
            </a:r>
            <a:r>
              <a:rPr lang="en-GB" sz="2000" dirty="0" smtClean="0"/>
              <a:t>:</a:t>
            </a:r>
          </a:p>
          <a:p>
            <a:pPr marL="514350" indent="-514350">
              <a:buFont typeface="+mj-lt"/>
              <a:buAutoNum type="alphaUcPeriod"/>
            </a:pPr>
            <a:r>
              <a:rPr lang="en-GB" sz="2000" dirty="0" smtClean="0"/>
              <a:t>Wählen Sie eines der im nachstehenden Kasten aufgeführten E-Service-Portale aus und prüfen Sie es.</a:t>
            </a:r>
            <a:br>
              <a:rPr lang="en-GB" sz="2000" dirty="0" smtClean="0"/>
            </a:br>
            <a:r>
              <a:rPr lang="en-GB" sz="2000" dirty="0" smtClean="0"/>
              <a:t>Dabei sollten Sie feststellen: </a:t>
            </a:r>
          </a:p>
          <a:p>
            <a:pPr marL="987425" lvl="1" indent="-457200" algn="just">
              <a:buFont typeface="+mj-lt"/>
              <a:buAutoNum type="arabicPeriod"/>
            </a:pPr>
            <a:r>
              <a:rPr lang="en-GB" sz="2000" dirty="0" smtClean="0"/>
              <a:t>Für wen der Dienst gedacht ist</a:t>
            </a:r>
          </a:p>
          <a:p>
            <a:pPr marL="987425" lvl="1" indent="-457200" algn="just">
              <a:buFont typeface="+mj-lt"/>
              <a:buAutoNum type="arabicPeriod"/>
            </a:pPr>
            <a:r>
              <a:rPr lang="en-GB" sz="2000" dirty="0" smtClean="0"/>
              <a:t>Was Sie tun müssen, um Zugang zu erhalten</a:t>
            </a:r>
          </a:p>
          <a:p>
            <a:pPr marL="987425" lvl="1" indent="-457200" algn="just">
              <a:buFont typeface="+mj-lt"/>
              <a:buAutoNum type="arabicPeriod"/>
            </a:pPr>
            <a:r>
              <a:rPr lang="en-GB" sz="2000" dirty="0" smtClean="0"/>
              <a:t>Was Sie damit tun können</a:t>
            </a:r>
          </a:p>
          <a:p>
            <a:pPr marL="987425" lvl="1" indent="-457200">
              <a:buFont typeface="+mj-lt"/>
              <a:buAutoNum type="arabicPeriod"/>
            </a:pPr>
            <a:r>
              <a:rPr lang="en-GB" sz="2000" dirty="0" smtClean="0"/>
              <a:t>Wo sich die Support-Ressourcen befinden</a:t>
            </a:r>
            <a:br>
              <a:rPr lang="en-GB" sz="2000" dirty="0" smtClean="0"/>
            </a:br>
            <a:r>
              <a:rPr lang="en-GB" sz="2000" dirty="0" smtClean="0"/>
              <a:t>(Tutorials, Demos, Beratungsstellen)</a:t>
            </a:r>
          </a:p>
          <a:p>
            <a:pPr marL="987425" lvl="1" indent="-457200" algn="just">
              <a:buFont typeface="+mj-lt"/>
              <a:buAutoNum type="arabicPeriod"/>
            </a:pPr>
            <a:endParaRPr lang="en-GB" sz="2000" dirty="0"/>
          </a:p>
          <a:p>
            <a:pPr marL="514350" indent="-514350" algn="just">
              <a:buFont typeface="+mj-lt"/>
              <a:buAutoNum type="alphaUcPeriod"/>
            </a:pPr>
            <a:r>
              <a:rPr lang="en-GB" sz="2000" dirty="0" err="1" smtClean="0"/>
              <a:t>Präsentieren</a:t>
            </a:r>
            <a:r>
              <a:rPr lang="en-GB" sz="2000" dirty="0" smtClean="0"/>
              <a:t> </a:t>
            </a:r>
            <a:r>
              <a:rPr lang="en-GB" sz="2000" dirty="0" err="1" smtClean="0"/>
              <a:t>Sie</a:t>
            </a:r>
            <a:r>
              <a:rPr lang="en-GB" sz="2000" dirty="0" smtClean="0"/>
              <a:t> der Gruppe </a:t>
            </a:r>
            <a:r>
              <a:rPr lang="en-GB" sz="2000" dirty="0" err="1" smtClean="0"/>
              <a:t>Ihre</a:t>
            </a:r>
            <a:r>
              <a:rPr lang="en-GB" sz="2000" dirty="0" smtClean="0"/>
              <a:t> </a:t>
            </a:r>
            <a:r>
              <a:rPr lang="en-GB" sz="2000" dirty="0" err="1" smtClean="0"/>
              <a:t>Ergebnisse</a:t>
            </a:r>
            <a:endParaRPr lang="en-GB" sz="2000" b="1" dirty="0" smtClean="0">
              <a:solidFill>
                <a:srgbClr val="007B78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95492" y="2666240"/>
            <a:ext cx="3458307" cy="2064191"/>
          </a:xfrm>
          <a:ln w="57150">
            <a:solidFill>
              <a:srgbClr val="007B78"/>
            </a:solidFill>
          </a:ln>
        </p:spPr>
        <p:txBody>
          <a:bodyPr>
            <a:normAutofit fontScale="55000" lnSpcReduction="20000"/>
          </a:bodyPr>
          <a:lstStyle/>
          <a:p>
            <a:endParaRPr lang="en-GB" dirty="0" smtClean="0"/>
          </a:p>
          <a:p>
            <a:r>
              <a:rPr lang="en-GB" dirty="0" err="1" smtClean="0"/>
              <a:t>FinanzOnline</a:t>
            </a:r>
            <a:endParaRPr lang="en-GB" dirty="0"/>
          </a:p>
          <a:p>
            <a:r>
              <a:rPr lang="en-GB" dirty="0" smtClean="0"/>
              <a:t>Portal der </a:t>
            </a:r>
            <a:r>
              <a:rPr lang="en-GB" dirty="0" err="1" smtClean="0"/>
              <a:t>österreichischen</a:t>
            </a:r>
            <a:r>
              <a:rPr lang="en-GB" dirty="0" smtClean="0"/>
              <a:t> </a:t>
            </a:r>
            <a:r>
              <a:rPr lang="en-GB" dirty="0" err="1" smtClean="0"/>
              <a:t>Sozialversicherung</a:t>
            </a:r>
            <a:endParaRPr lang="en-GB" dirty="0"/>
          </a:p>
          <a:p>
            <a:r>
              <a:rPr lang="en-GB" dirty="0" smtClean="0"/>
              <a:t>Das </a:t>
            </a:r>
            <a:r>
              <a:rPr lang="en-GB" dirty="0" err="1" smtClean="0"/>
              <a:t>österreichische</a:t>
            </a:r>
            <a:r>
              <a:rPr lang="en-GB" dirty="0" smtClean="0"/>
              <a:t> </a:t>
            </a:r>
            <a:r>
              <a:rPr lang="en-GB" dirty="0" err="1" smtClean="0"/>
              <a:t>Gesundheitsportal</a:t>
            </a:r>
            <a:endParaRPr lang="en-GB" dirty="0"/>
          </a:p>
          <a:p>
            <a:r>
              <a:rPr lang="en-GB" dirty="0"/>
              <a:t>Das Portal </a:t>
            </a:r>
            <a:r>
              <a:rPr lang="en-GB" dirty="0" smtClean="0"/>
              <a:t>des </a:t>
            </a:r>
            <a:r>
              <a:rPr lang="en-US" dirty="0" err="1" smtClean="0"/>
              <a:t>Innenministeriums</a:t>
            </a:r>
            <a:endParaRPr lang="en-US" dirty="0" smtClean="0"/>
          </a:p>
          <a:p>
            <a:r>
              <a:rPr lang="en-GB" dirty="0" smtClean="0"/>
              <a:t>Das </a:t>
            </a:r>
            <a:r>
              <a:rPr lang="en-GB" dirty="0" err="1" smtClean="0"/>
              <a:t>virtuelle</a:t>
            </a:r>
            <a:r>
              <a:rPr lang="en-GB" dirty="0" smtClean="0"/>
              <a:t> </a:t>
            </a:r>
            <a:r>
              <a:rPr lang="en-GB" dirty="0" err="1" smtClean="0"/>
              <a:t>Amt</a:t>
            </a:r>
            <a:r>
              <a:rPr lang="en-GB" dirty="0" smtClean="0"/>
              <a:t> der </a:t>
            </a:r>
            <a:r>
              <a:rPr lang="en-GB" dirty="0" err="1"/>
              <a:t>Stadt</a:t>
            </a:r>
            <a:r>
              <a:rPr lang="en-GB" dirty="0"/>
              <a:t> Wien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45" y="1848202"/>
            <a:ext cx="719455" cy="71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21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229" y="3729214"/>
            <a:ext cx="10626725" cy="1325563"/>
          </a:xfrm>
        </p:spPr>
        <p:txBody>
          <a:bodyPr/>
          <a:lstStyle/>
          <a:p>
            <a:r>
              <a:rPr lang="de-AT"/>
              <a:t>Reflektieren</a:t>
            </a:r>
            <a:r>
              <a:rPr lang="de-AT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83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Fragen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938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Was sind die Vorteile der Nutzung von E-Government-Diensten?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Woran erkennt man, dass ein E-Government-</a:t>
            </a:r>
            <a:r>
              <a:rPr lang="en-GB" dirty="0" err="1" smtClean="0"/>
              <a:t>Dienst</a:t>
            </a:r>
            <a:r>
              <a:rPr lang="en-GB" dirty="0" smtClean="0"/>
              <a:t> </a:t>
            </a:r>
            <a:r>
              <a:rPr lang="en-GB" dirty="0" err="1" smtClean="0"/>
              <a:t>geeignet</a:t>
            </a:r>
            <a:r>
              <a:rPr lang="en-GB" dirty="0" smtClean="0"/>
              <a:t> </a:t>
            </a:r>
            <a:r>
              <a:rPr lang="en-GB" dirty="0" err="1" smtClean="0"/>
              <a:t>ist</a:t>
            </a:r>
            <a:r>
              <a:rPr lang="en-GB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Was müssen Sie tun, um einen E-Government-Dienst in Anspruch nehmen zu können?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Was passiert, wenn Sie Ihr </a:t>
            </a:r>
            <a:r>
              <a:rPr lang="en-GB" dirty="0" err="1" smtClean="0"/>
              <a:t>Passwort</a:t>
            </a:r>
            <a:r>
              <a:rPr lang="en-GB" dirty="0" smtClean="0"/>
              <a:t> </a:t>
            </a:r>
            <a:r>
              <a:rPr lang="en-GB" dirty="0" err="1" smtClean="0"/>
              <a:t>vergessen</a:t>
            </a:r>
            <a:r>
              <a:rPr lang="en-GB" dirty="0" smtClean="0"/>
              <a:t> </a:t>
            </a:r>
            <a:r>
              <a:rPr lang="en-GB" smtClean="0"/>
              <a:t>haben?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Wer kann die von Ihnen hochgeladenen Daten sehen?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Wen bitten Sie um Hilfe, wenn Sie nicht wissen, wie Sie die Funktionen der Plattform nutzen können?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09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Informationen zum Projekt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838199" y="1866265"/>
          <a:ext cx="10587709" cy="39956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4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42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4670">
                <a:tc gridSpan="2">
                  <a:txBody>
                    <a:bodyPr/>
                    <a:lstStyle/>
                    <a:p>
                      <a:r>
                        <a:rPr lang="en-GB" dirty="0" err="1" smtClean="0"/>
                        <a:t>Projekttitel</a:t>
                      </a:r>
                      <a:r>
                        <a:rPr lang="en-GB" dirty="0" smtClean="0"/>
                        <a:t>:</a:t>
                      </a:r>
                      <a:endParaRPr lang="en-GB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007B78"/>
                          </a:solidFill>
                        </a:rPr>
                        <a:t>My e-Start</a:t>
                      </a:r>
                      <a:endParaRPr lang="en-GB" b="1" dirty="0">
                        <a:solidFill>
                          <a:srgbClr val="007B78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670"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Projektnummer:</a:t>
                      </a:r>
                      <a:endParaRPr lang="en-GB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2020-1-DE02-KA204-007410</a:t>
                      </a:r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670"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670"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670"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670"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6675">
                <a:tc gridSpan="3">
                  <a:txBody>
                    <a:bodyPr/>
                    <a:lstStyle/>
                    <a:p>
                      <a:r>
                        <a:rPr lang="en-GB" dirty="0" smtClean="0"/>
                        <a:t>Dieses Projekt wurde mit Unterstützung der Europäischen Kommission finanziert. Die Verantwortung für den Inhalt dieser Veröffentlichung (Mitteilung) trägt </a:t>
                      </a:r>
                      <a:r>
                        <a:rPr lang="en-GB" dirty="0" err="1" smtClean="0"/>
                        <a:t>allein</a:t>
                      </a:r>
                      <a:r>
                        <a:rPr lang="en-GB" dirty="0" smtClean="0"/>
                        <a:t> der*die </a:t>
                      </a:r>
                      <a:r>
                        <a:rPr lang="en-GB" dirty="0" err="1" smtClean="0"/>
                        <a:t>Verfasser</a:t>
                      </a:r>
                      <a:r>
                        <a:rPr lang="en-GB" dirty="0" smtClean="0"/>
                        <a:t>*in; die Kommission haftet nicht für die weitere Verwendung der darin enthaltenen Angaben.</a:t>
                      </a:r>
                      <a:endParaRPr lang="en-GB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667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© 2021 von My-e-Start-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Dieses Werk ist lizenziert unter einer Creative Commons Attribution-NonCommercial-ShareAlike 4.0 International License: </a:t>
                      </a:r>
                      <a:r>
                        <a:rPr lang="en-GB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http://creativecommons.org/licenses/by-nc-sa/4.0/</a:t>
                      </a:r>
                      <a:endParaRPr lang="en-GB" sz="1200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9E82C3F7-B46D-497E-8532-92CEF9E12C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4988" y="6391132"/>
            <a:ext cx="1547012" cy="357139"/>
          </a:xfrm>
          <a:prstGeom prst="rect">
            <a:avLst/>
          </a:prstGeom>
        </p:spPr>
      </p:pic>
      <p:pic>
        <p:nvPicPr>
          <p:cNvPr id="7" name="Picture 6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894EE563-16AE-4055-9324-B697028DCE2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164" t="13530" r="5292" b="3567"/>
          <a:stretch/>
        </p:blipFill>
        <p:spPr>
          <a:xfrm>
            <a:off x="1866297" y="6345864"/>
            <a:ext cx="1466850" cy="447675"/>
          </a:xfrm>
          <a:prstGeom prst="rect">
            <a:avLst/>
          </a:prstGeom>
        </p:spPr>
      </p:pic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47F46BCE-7B49-443D-B9AC-E50575C48A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4144" y="6393796"/>
            <a:ext cx="929210" cy="351811"/>
          </a:xfrm>
          <a:prstGeom prst="rect">
            <a:avLst/>
          </a:prstGeom>
        </p:spPr>
      </p:pic>
      <p:pic>
        <p:nvPicPr>
          <p:cNvPr id="9" name="Picture 8" descr="Logo&#10;&#10;Description automatically generated with medium confidence">
            <a:extLst>
              <a:ext uri="{FF2B5EF4-FFF2-40B4-BE49-F238E27FC236}">
                <a16:creationId xmlns:a16="http://schemas.microsoft.com/office/drawing/2014/main" id="{2EAD449D-43E8-453B-AFC5-B259AF72DA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34763" y="6459586"/>
            <a:ext cx="1671166" cy="220231"/>
          </a:xfrm>
          <a:prstGeom prst="rect">
            <a:avLst/>
          </a:prstGeom>
        </p:spPr>
      </p:pic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DF11A0B5-AF8D-42AE-B3F2-745FB2883F3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8925" t="8611" r="10306" b="12389"/>
          <a:stretch/>
        </p:blipFill>
        <p:spPr>
          <a:xfrm>
            <a:off x="7606926" y="6359277"/>
            <a:ext cx="1259681" cy="420849"/>
          </a:xfrm>
          <a:prstGeom prst="rect">
            <a:avLst/>
          </a:prstGeom>
        </p:spPr>
      </p:pic>
      <p:pic>
        <p:nvPicPr>
          <p:cNvPr id="11" name="Picture 10" descr="A blue and white logo&#10;&#10;Description automatically generated with low confidence">
            <a:extLst>
              <a:ext uri="{FF2B5EF4-FFF2-40B4-BE49-F238E27FC236}">
                <a16:creationId xmlns:a16="http://schemas.microsoft.com/office/drawing/2014/main" id="{12BCE666-9D95-41C7-BC3C-633E79833A9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64351" y="6446143"/>
            <a:ext cx="1269415" cy="247116"/>
          </a:xfrm>
          <a:prstGeom prst="rect">
            <a:avLst/>
          </a:prstGeom>
        </p:spPr>
      </p:pic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EB04F708-3DEB-45AB-9AF2-0A140724F1D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1513" t="3564" r="601" b="4947"/>
          <a:stretch/>
        </p:blipFill>
        <p:spPr>
          <a:xfrm>
            <a:off x="8967604" y="6344673"/>
            <a:ext cx="1576388" cy="45005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36" t="29961" r="18636" b="31128"/>
          <a:stretch/>
        </p:blipFill>
        <p:spPr>
          <a:xfrm>
            <a:off x="749300" y="6285598"/>
            <a:ext cx="1016000" cy="5682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54411" y="5209974"/>
            <a:ext cx="1112514" cy="394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07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Einführung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34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Einführung</a:t>
            </a:r>
            <a:r>
              <a:rPr lang="en-GB" dirty="0"/>
              <a:t> – </a:t>
            </a:r>
            <a:r>
              <a:rPr lang="en-GB" dirty="0" err="1" smtClean="0"/>
              <a:t>Zielsetzungen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4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Dieses </a:t>
            </a:r>
            <a:r>
              <a:rPr lang="en-GB" dirty="0" err="1"/>
              <a:t>Modul</a:t>
            </a:r>
            <a:r>
              <a:rPr lang="en-GB" dirty="0"/>
              <a:t> </a:t>
            </a:r>
            <a:r>
              <a:rPr lang="de-DE" dirty="0"/>
              <a:t>beinhaltet folgende </a:t>
            </a:r>
            <a:r>
              <a:rPr lang="de-DE" dirty="0" smtClean="0"/>
              <a:t>Themen</a:t>
            </a:r>
            <a:r>
              <a:rPr lang="en-GB" dirty="0" smtClean="0"/>
              <a:t>:</a:t>
            </a:r>
            <a:endParaRPr lang="en-GB" dirty="0">
              <a:solidFill>
                <a:srgbClr val="C00000"/>
              </a:solidFill>
            </a:endParaRPr>
          </a:p>
          <a:p>
            <a:r>
              <a:rPr lang="en-GB" b="1" i="1" dirty="0" smtClean="0"/>
              <a:t>E-Government </a:t>
            </a:r>
            <a:r>
              <a:rPr lang="en-GB" dirty="0" smtClean="0"/>
              <a:t>– sein Zweck und wie Sie von der </a:t>
            </a:r>
            <a:r>
              <a:rPr lang="en-GB" dirty="0"/>
              <a:t>lernerzentrierten </a:t>
            </a:r>
            <a:r>
              <a:rPr lang="en-GB" dirty="0" err="1"/>
              <a:t>Anpassung</a:t>
            </a:r>
            <a:r>
              <a:rPr lang="en-GB" dirty="0"/>
              <a:t> seiner </a:t>
            </a:r>
            <a:r>
              <a:rPr lang="en-GB" dirty="0" smtClean="0"/>
              <a:t>Ziele profitieren können</a:t>
            </a:r>
            <a:endParaRPr lang="en-GB" dirty="0"/>
          </a:p>
          <a:p>
            <a:r>
              <a:rPr lang="en-GB" b="1" i="1" dirty="0" smtClean="0"/>
              <a:t>Die verschiedenen E-Government-</a:t>
            </a:r>
            <a:r>
              <a:rPr lang="en-GB" b="1" i="1" dirty="0" err="1" smtClean="0"/>
              <a:t>Dienste</a:t>
            </a:r>
            <a:r>
              <a:rPr lang="en-GB" b="1" i="1" dirty="0" smtClean="0"/>
              <a:t> </a:t>
            </a:r>
            <a:r>
              <a:rPr lang="en-GB" dirty="0" smtClean="0"/>
              <a:t>– und wie man sie unterscheiden kann</a:t>
            </a:r>
            <a:endParaRPr lang="en-GB" b="1" i="1" dirty="0"/>
          </a:p>
          <a:p>
            <a:r>
              <a:rPr lang="en-GB" b="1" i="1" dirty="0" smtClean="0"/>
              <a:t>Zugang zu den </a:t>
            </a:r>
            <a:r>
              <a:rPr lang="en-GB" b="1" i="1" dirty="0" err="1" smtClean="0"/>
              <a:t>Diensten</a:t>
            </a:r>
            <a:r>
              <a:rPr lang="en-GB" b="1" i="1" dirty="0" smtClean="0"/>
              <a:t> </a:t>
            </a:r>
            <a:r>
              <a:rPr lang="en-GB" dirty="0" smtClean="0"/>
              <a:t>– </a:t>
            </a:r>
            <a:r>
              <a:rPr lang="en-GB" dirty="0" err="1" smtClean="0"/>
              <a:t>wie</a:t>
            </a:r>
            <a:r>
              <a:rPr lang="en-GB" dirty="0" smtClean="0"/>
              <a:t> Sie sich registrieren und anmelden können</a:t>
            </a:r>
            <a:endParaRPr lang="en-GB" b="1" i="1" dirty="0"/>
          </a:p>
          <a:p>
            <a:r>
              <a:rPr lang="en-GB" b="1" i="1" dirty="0" smtClean="0"/>
              <a:t>Nutzung der </a:t>
            </a:r>
            <a:r>
              <a:rPr lang="en-GB" b="1" i="1" dirty="0" err="1" smtClean="0"/>
              <a:t>Dienste</a:t>
            </a:r>
            <a:r>
              <a:rPr lang="en-GB" b="1" i="1" dirty="0" smtClean="0"/>
              <a:t> </a:t>
            </a:r>
            <a:r>
              <a:rPr lang="en-GB" dirty="0" smtClean="0"/>
              <a:t>– </a:t>
            </a:r>
            <a:r>
              <a:rPr lang="en-GB" dirty="0" err="1" smtClean="0"/>
              <a:t>wie</a:t>
            </a:r>
            <a:r>
              <a:rPr lang="en-GB" dirty="0" smtClean="0"/>
              <a:t> Sie vorausgefüllte Formulare verwenden können, Hilfe </a:t>
            </a:r>
            <a:r>
              <a:rPr lang="en-GB" dirty="0" err="1" smtClean="0"/>
              <a:t>finden</a:t>
            </a:r>
            <a:r>
              <a:rPr lang="en-GB" dirty="0" smtClean="0"/>
              <a:t> etc.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368144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Einführung</a:t>
            </a:r>
            <a:r>
              <a:rPr lang="en-GB" dirty="0" smtClean="0"/>
              <a:t> – </a:t>
            </a:r>
            <a:r>
              <a:rPr lang="en-GB" dirty="0" err="1" smtClean="0"/>
              <a:t>Inhalt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8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prstClr val="black"/>
                </a:solidFill>
              </a:rPr>
              <a:t>Dieses Online-Modul ist in die </a:t>
            </a:r>
            <a:r>
              <a:rPr lang="en-GB" dirty="0" err="1">
                <a:solidFill>
                  <a:prstClr val="black"/>
                </a:solidFill>
              </a:rPr>
              <a:t>folgenden</a:t>
            </a:r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en-GB" dirty="0" err="1" smtClean="0">
                <a:solidFill>
                  <a:prstClr val="black"/>
                </a:solidFill>
              </a:rPr>
              <a:t>Teilmodule</a:t>
            </a:r>
            <a:r>
              <a:rPr lang="en-GB" dirty="0" smtClean="0">
                <a:solidFill>
                  <a:prstClr val="black"/>
                </a:solidFill>
              </a:rPr>
              <a:t> </a:t>
            </a:r>
            <a:r>
              <a:rPr lang="en-GB" dirty="0" err="1" smtClean="0">
                <a:solidFill>
                  <a:prstClr val="black"/>
                </a:solidFill>
              </a:rPr>
              <a:t>gegliedert</a:t>
            </a:r>
            <a:r>
              <a:rPr lang="en-GB" dirty="0" smtClean="0">
                <a:solidFill>
                  <a:prstClr val="black"/>
                </a:solidFill>
              </a:rPr>
              <a:t>:</a:t>
            </a:r>
            <a:endParaRPr lang="en-GB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Was ist E-Government?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Arten von E-Government-Diensten und wie man sie findet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Offen</a:t>
            </a:r>
            <a:r>
              <a:rPr lang="en-GB" dirty="0" smtClean="0"/>
              <a:t> und </a:t>
            </a:r>
            <a:r>
              <a:rPr lang="en-GB" dirty="0" err="1" smtClean="0"/>
              <a:t>eingeschränkt</a:t>
            </a:r>
            <a:r>
              <a:rPr lang="en-GB" dirty="0" smtClean="0"/>
              <a:t> </a:t>
            </a:r>
            <a:r>
              <a:rPr lang="en-GB" dirty="0" err="1" smtClean="0"/>
              <a:t>zugängliche</a:t>
            </a:r>
            <a:r>
              <a:rPr lang="en-GB" dirty="0" smtClean="0"/>
              <a:t> </a:t>
            </a:r>
            <a:r>
              <a:rPr lang="en-GB" dirty="0" err="1" smtClean="0"/>
              <a:t>Dienste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Registrierung für einen E-Government-Dienst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Einloggen und </a:t>
            </a:r>
            <a:r>
              <a:rPr lang="en-GB" dirty="0"/>
              <a:t>Online-</a:t>
            </a:r>
            <a:r>
              <a:rPr lang="en-GB" dirty="0" err="1"/>
              <a:t>Unterstützung</a:t>
            </a:r>
            <a:r>
              <a:rPr lang="en-GB" dirty="0"/>
              <a:t> </a:t>
            </a:r>
            <a:r>
              <a:rPr lang="en-GB" dirty="0" err="1" smtClean="0"/>
              <a:t>suchen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Herunterladen</a:t>
            </a:r>
            <a:r>
              <a:rPr lang="en-GB" dirty="0" smtClean="0"/>
              <a:t>, Bearbeiten und Einreichen von E-Government-Dokumenten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Nutzung eines E-Government-Dienstes 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67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Einstieg in den Kurs, Modul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9507583" cy="503237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de-AT" dirty="0" smtClean="0"/>
              <a:t>Geben Sie in die Adressleiste Ihres Browsers </a:t>
            </a:r>
            <a:r>
              <a:rPr lang="de-AT" b="1" dirty="0" smtClean="0">
                <a:solidFill>
                  <a:srgbClr val="007B78"/>
                </a:solidFill>
              </a:rPr>
              <a:t>my-eStart.dieberater.com </a:t>
            </a:r>
            <a:r>
              <a:rPr lang="de-AT" dirty="0" smtClean="0"/>
              <a:t>ein und drücken Sie die </a:t>
            </a:r>
            <a:r>
              <a:rPr lang="de-AT" b="1" dirty="0" smtClean="0">
                <a:solidFill>
                  <a:srgbClr val="007B78"/>
                </a:solidFill>
              </a:rPr>
              <a:t>Eingabetaste </a:t>
            </a:r>
            <a:r>
              <a:rPr lang="de-AT" dirty="0" smtClean="0"/>
              <a:t>auf Ihrer Tastatur</a:t>
            </a:r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de-AT" dirty="0" smtClean="0"/>
              <a:t>Wenn Sie die </a:t>
            </a:r>
            <a:r>
              <a:rPr lang="de-AT" b="1" dirty="0" smtClean="0">
                <a:solidFill>
                  <a:srgbClr val="007B78"/>
                </a:solidFill>
              </a:rPr>
              <a:t>Anmeldeseite</a:t>
            </a:r>
            <a:r>
              <a:rPr lang="de-AT" dirty="0" smtClean="0"/>
              <a:t> der Plattform </a:t>
            </a:r>
            <a:r>
              <a:rPr lang="de-AT" dirty="0" err="1" smtClean="0"/>
              <a:t>My</a:t>
            </a:r>
            <a:r>
              <a:rPr lang="de-AT" dirty="0" smtClean="0"/>
              <a:t> e-Start erreichen, verwenden Sie den Benutzernamen und das Passwort, das Sie in der ersten Sitzung erstellt haben</a:t>
            </a:r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de-AT" dirty="0" smtClean="0"/>
              <a:t>Wenn Sie angemeldet sind, klicken Sie auf die Schaltfläche </a:t>
            </a:r>
            <a:r>
              <a:rPr lang="de-AT" b="1" dirty="0" smtClean="0">
                <a:solidFill>
                  <a:srgbClr val="007B78"/>
                </a:solidFill>
              </a:rPr>
              <a:t>Zugang </a:t>
            </a:r>
            <a:r>
              <a:rPr lang="de-AT" dirty="0" smtClean="0"/>
              <a:t>unter dem Bild mit der Flagge der gewünschten Sprache (z. B. </a:t>
            </a:r>
            <a:r>
              <a:rPr lang="de-AT" b="1" dirty="0" smtClean="0">
                <a:solidFill>
                  <a:srgbClr val="007B78"/>
                </a:solidFill>
              </a:rPr>
              <a:t>DE</a:t>
            </a:r>
            <a:r>
              <a:rPr lang="de-AT" dirty="0" smtClean="0"/>
              <a:t>).</a:t>
            </a:r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de-AT" dirty="0" smtClean="0"/>
              <a:t>Klicken/Tippen Sie auf </a:t>
            </a:r>
            <a:r>
              <a:rPr lang="de-AT" b="1" dirty="0" smtClean="0">
                <a:solidFill>
                  <a:srgbClr val="007B78"/>
                </a:solidFill>
              </a:rPr>
              <a:t>Modul 5: E-</a:t>
            </a:r>
            <a:r>
              <a:rPr lang="de-AT" b="1" dirty="0" err="1" smtClean="0">
                <a:solidFill>
                  <a:srgbClr val="007B78"/>
                </a:solidFill>
              </a:rPr>
              <a:t>Government</a:t>
            </a:r>
            <a:endParaRPr lang="de-AT" b="1" dirty="0" smtClean="0">
              <a:solidFill>
                <a:srgbClr val="007B78"/>
              </a:solidFill>
            </a:endParaRPr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de-AT" dirty="0" smtClean="0"/>
              <a:t>Klicken/Tippen Sie auf </a:t>
            </a:r>
            <a:r>
              <a:rPr lang="de-AT" b="1" dirty="0" smtClean="0">
                <a:solidFill>
                  <a:srgbClr val="007B78"/>
                </a:solidFill>
              </a:rPr>
              <a:t>5.1 Einführung</a:t>
            </a:r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de-AT" dirty="0" smtClean="0"/>
              <a:t>Arbeiten Sie sich durch, bis Sie alle Abschnitte </a:t>
            </a:r>
            <a:r>
              <a:rPr lang="de-AT" b="1" dirty="0" smtClean="0">
                <a:solidFill>
                  <a:srgbClr val="007B78"/>
                </a:solidFill>
              </a:rPr>
              <a:t>5.1 </a:t>
            </a:r>
            <a:r>
              <a:rPr lang="de-AT" dirty="0" smtClean="0"/>
              <a:t>bis </a:t>
            </a:r>
            <a:r>
              <a:rPr lang="de-AT" b="1" dirty="0" smtClean="0">
                <a:solidFill>
                  <a:srgbClr val="007B78"/>
                </a:solidFill>
              </a:rPr>
              <a:t>5.7 </a:t>
            </a:r>
            <a:r>
              <a:rPr lang="de-AT" dirty="0" smtClean="0"/>
              <a:t>abgeschlossen haben.</a:t>
            </a:r>
          </a:p>
          <a:p>
            <a:pPr marL="1436688" indent="-901700">
              <a:lnSpc>
                <a:spcPct val="130000"/>
              </a:lnSpc>
              <a:buNone/>
            </a:pPr>
            <a:r>
              <a:rPr lang="de-AT" b="1" dirty="0" smtClean="0">
                <a:solidFill>
                  <a:srgbClr val="007B78"/>
                </a:solidFill>
              </a:rPr>
              <a:t>HINWEIS: </a:t>
            </a:r>
            <a:r>
              <a:rPr lang="de-AT" dirty="0" smtClean="0"/>
              <a:t>Weitere Hilfe finden Sie in Ihrem Kurshandbuch</a:t>
            </a:r>
            <a:r>
              <a:rPr lang="de-AT" b="1" dirty="0" smtClean="0">
                <a:solidFill>
                  <a:srgbClr val="007B78"/>
                </a:solidFill>
              </a:rPr>
              <a:t/>
            </a:r>
            <a:br>
              <a:rPr lang="de-AT" b="1" dirty="0" smtClean="0">
                <a:solidFill>
                  <a:srgbClr val="007B78"/>
                </a:solidFill>
              </a:rPr>
            </a:br>
            <a:r>
              <a:rPr lang="de-AT" dirty="0" smtClean="0"/>
              <a:t>oder </a:t>
            </a:r>
            <a:r>
              <a:rPr lang="de-AT" b="1" dirty="0" smtClean="0">
                <a:solidFill>
                  <a:srgbClr val="007B78"/>
                </a:solidFill>
              </a:rPr>
              <a:t>fragen Sie mich um Hilfe</a:t>
            </a:r>
            <a:r>
              <a:rPr lang="de-AT" dirty="0" smtClean="0"/>
              <a:t>!</a:t>
            </a:r>
          </a:p>
          <a:p>
            <a:pPr marL="514350" indent="-514350">
              <a:lnSpc>
                <a:spcPct val="130000"/>
              </a:lnSpc>
              <a:buFont typeface="+mj-lt"/>
              <a:buAutoNum type="arabicPeriod" startAt="7"/>
            </a:pPr>
            <a:r>
              <a:rPr lang="de-AT" dirty="0" smtClean="0"/>
              <a:t>Wenn Sie fertig sind, können Sie sich </a:t>
            </a:r>
            <a:r>
              <a:rPr lang="de-AT" b="1" dirty="0" smtClean="0">
                <a:solidFill>
                  <a:srgbClr val="007B78"/>
                </a:solidFill>
              </a:rPr>
              <a:t>ausloggen</a:t>
            </a:r>
            <a:endParaRPr lang="de-AT" b="1" dirty="0">
              <a:solidFill>
                <a:srgbClr val="007B78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9029" y="3062392"/>
            <a:ext cx="1764440" cy="1558794"/>
          </a:xfrm>
          <a:prstGeom prst="rect">
            <a:avLst/>
          </a:prstGeom>
          <a:ln>
            <a:solidFill>
              <a:srgbClr val="007B78"/>
            </a:solidFill>
          </a:ln>
        </p:spPr>
      </p:pic>
    </p:spTree>
    <p:extLst>
      <p:ext uri="{BB962C8B-B14F-4D97-AF65-F5344CB8AC3E}">
        <p14:creationId xmlns:p14="http://schemas.microsoft.com/office/powerpoint/2010/main" val="309709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63" y="3424413"/>
            <a:ext cx="10626725" cy="1325563"/>
          </a:xfrm>
        </p:spPr>
        <p:txBody>
          <a:bodyPr/>
          <a:lstStyle/>
          <a:p>
            <a:r>
              <a:rPr lang="de-AT" dirty="0" smtClean="0"/>
              <a:t>Festigen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94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Weiterführende Übungen</a:t>
            </a:r>
            <a:r>
              <a:rPr lang="de-AT" dirty="0"/>
              <a:t> 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644" y="1825624"/>
            <a:ext cx="9570156" cy="48739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 err="1" smtClean="0">
                <a:solidFill>
                  <a:srgbClr val="007B78"/>
                </a:solidFill>
              </a:rPr>
              <a:t>Aktivität</a:t>
            </a:r>
            <a:r>
              <a:rPr lang="en-GB" b="1" dirty="0" smtClean="0">
                <a:solidFill>
                  <a:srgbClr val="007B78"/>
                </a:solidFill>
              </a:rPr>
              <a:t> </a:t>
            </a:r>
            <a:r>
              <a:rPr lang="en-GB" b="1" dirty="0" smtClean="0">
                <a:solidFill>
                  <a:srgbClr val="007B78"/>
                </a:solidFill>
              </a:rPr>
              <a:t>1: </a:t>
            </a:r>
            <a:r>
              <a:rPr lang="en-GB" dirty="0" smtClean="0"/>
              <a:t>Bitte öffnen Sie einen Browser und suchen Sie das E-Services-Portal…</a:t>
            </a:r>
          </a:p>
          <a:p>
            <a:r>
              <a:rPr lang="en-GB" dirty="0" smtClean="0"/>
              <a:t>Des </a:t>
            </a:r>
            <a:r>
              <a:rPr lang="en-GB" dirty="0" err="1" smtClean="0"/>
              <a:t>österreichischen</a:t>
            </a:r>
            <a:r>
              <a:rPr lang="en-GB" dirty="0" smtClean="0"/>
              <a:t> </a:t>
            </a:r>
            <a:r>
              <a:rPr lang="en-GB" dirty="0" err="1" smtClean="0"/>
              <a:t>Finanzamtes</a:t>
            </a:r>
            <a:endParaRPr lang="en-GB" dirty="0" smtClean="0"/>
          </a:p>
          <a:p>
            <a:r>
              <a:rPr lang="en-GB" dirty="0" smtClean="0"/>
              <a:t>Der </a:t>
            </a:r>
            <a:r>
              <a:rPr lang="en-GB" dirty="0" err="1" smtClean="0"/>
              <a:t>österreichischen</a:t>
            </a:r>
            <a:r>
              <a:rPr lang="en-GB" dirty="0" smtClean="0"/>
              <a:t> </a:t>
            </a:r>
            <a:r>
              <a:rPr lang="en-GB" dirty="0" err="1" smtClean="0"/>
              <a:t>Sozialversicherung</a:t>
            </a:r>
            <a:endParaRPr lang="en-GB" dirty="0" smtClean="0"/>
          </a:p>
          <a:p>
            <a:r>
              <a:rPr lang="en-GB" dirty="0" smtClean="0"/>
              <a:t>Des </a:t>
            </a:r>
            <a:r>
              <a:rPr lang="en-GB" dirty="0" err="1" smtClean="0"/>
              <a:t>österreichischen</a:t>
            </a:r>
            <a:r>
              <a:rPr lang="en-GB" dirty="0" smtClean="0"/>
              <a:t> </a:t>
            </a:r>
            <a:r>
              <a:rPr lang="en-GB" dirty="0" err="1" smtClean="0"/>
              <a:t>Gesundheitsportals</a:t>
            </a:r>
            <a:endParaRPr lang="en-GB" dirty="0" smtClean="0"/>
          </a:p>
          <a:p>
            <a:r>
              <a:rPr lang="en-GB" dirty="0" smtClean="0"/>
              <a:t>Des </a:t>
            </a:r>
            <a:r>
              <a:rPr lang="en-US" dirty="0" err="1" smtClean="0"/>
              <a:t>Innenministeriums</a:t>
            </a:r>
            <a:endParaRPr lang="en-GB" dirty="0" smtClean="0"/>
          </a:p>
          <a:p>
            <a:r>
              <a:rPr lang="en-GB" dirty="0" smtClean="0"/>
              <a:t>Der </a:t>
            </a:r>
            <a:r>
              <a:rPr lang="en-GB" dirty="0" err="1" smtClean="0"/>
              <a:t>Stadt</a:t>
            </a:r>
            <a:r>
              <a:rPr lang="en-GB" dirty="0" smtClean="0"/>
              <a:t> Wien</a:t>
            </a:r>
          </a:p>
          <a:p>
            <a:pPr marL="0" indent="0">
              <a:buNone/>
            </a:pPr>
            <a:r>
              <a:rPr lang="en-GB" i="1" dirty="0" smtClean="0"/>
              <a:t>Bitte beachten Sie, dass das Portal von der offiziellen Website der Einrichtung abweichen kann!</a:t>
            </a:r>
          </a:p>
          <a:p>
            <a:pPr marL="0" indent="0">
              <a:buNone/>
            </a:pPr>
            <a:endParaRPr lang="en-GB" b="1" dirty="0" smtClean="0">
              <a:solidFill>
                <a:srgbClr val="007B78"/>
              </a:solidFill>
            </a:endParaRPr>
          </a:p>
          <a:p>
            <a:pPr marL="0" indent="0">
              <a:buNone/>
            </a:pPr>
            <a:r>
              <a:rPr lang="en-GB" b="1" dirty="0" err="1">
                <a:solidFill>
                  <a:srgbClr val="007B78"/>
                </a:solidFill>
              </a:rPr>
              <a:t>Aktivität</a:t>
            </a:r>
            <a:r>
              <a:rPr lang="en-GB" b="1" dirty="0">
                <a:solidFill>
                  <a:srgbClr val="007B78"/>
                </a:solidFill>
              </a:rPr>
              <a:t> </a:t>
            </a:r>
            <a:r>
              <a:rPr lang="en-GB" b="1" dirty="0" smtClean="0">
                <a:solidFill>
                  <a:srgbClr val="007B78"/>
                </a:solidFill>
              </a:rPr>
              <a:t>2: </a:t>
            </a:r>
            <a:r>
              <a:rPr lang="en-GB" dirty="0" smtClean="0"/>
              <a:t>Nennen Sie bitte anhand der oben </a:t>
            </a:r>
            <a:r>
              <a:rPr lang="en-GB" dirty="0" err="1" smtClean="0"/>
              <a:t>genannten</a:t>
            </a:r>
            <a:r>
              <a:rPr lang="en-GB" dirty="0" smtClean="0"/>
              <a:t> </a:t>
            </a:r>
            <a:r>
              <a:rPr lang="en-GB" dirty="0" err="1" smtClean="0"/>
              <a:t>Dienste</a:t>
            </a:r>
            <a:r>
              <a:rPr lang="en-GB" dirty="0" smtClean="0"/>
              <a:t> jeweils ein Beispiel für Folgendes:</a:t>
            </a:r>
          </a:p>
          <a:p>
            <a:r>
              <a:rPr lang="en-GB" dirty="0" err="1" smtClean="0"/>
              <a:t>einen</a:t>
            </a:r>
            <a:r>
              <a:rPr lang="en-GB" dirty="0" smtClean="0"/>
              <a:t> </a:t>
            </a:r>
            <a:r>
              <a:rPr lang="en-GB" i="1" dirty="0" smtClean="0"/>
              <a:t>Closed-Access-</a:t>
            </a:r>
            <a:r>
              <a:rPr lang="en-GB" dirty="0" err="1" smtClean="0"/>
              <a:t>Dienst</a:t>
            </a:r>
            <a:endParaRPr lang="en-GB" i="1" dirty="0" smtClean="0"/>
          </a:p>
          <a:p>
            <a:r>
              <a:rPr lang="en-GB" dirty="0" err="1" smtClean="0"/>
              <a:t>einen</a:t>
            </a:r>
            <a:r>
              <a:rPr lang="en-GB" i="1" dirty="0" err="1"/>
              <a:t>Open</a:t>
            </a:r>
            <a:r>
              <a:rPr lang="en-GB" i="1" dirty="0"/>
              <a:t>-Access</a:t>
            </a:r>
            <a:r>
              <a:rPr lang="en-GB" dirty="0"/>
              <a:t>-</a:t>
            </a:r>
            <a:r>
              <a:rPr lang="en-GB" dirty="0" err="1"/>
              <a:t>Dienst</a:t>
            </a:r>
            <a:endParaRPr lang="de-DE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45" y="1848202"/>
            <a:ext cx="719455" cy="71945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44" y="5504293"/>
            <a:ext cx="719455" cy="71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6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Weiterführende Übungen 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644" y="1825624"/>
            <a:ext cx="9570156" cy="491807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b="1" dirty="0" err="1">
                <a:solidFill>
                  <a:srgbClr val="007B78"/>
                </a:solidFill>
              </a:rPr>
              <a:t>Aktivität</a:t>
            </a:r>
            <a:r>
              <a:rPr lang="en-GB" b="1" dirty="0">
                <a:solidFill>
                  <a:srgbClr val="007B78"/>
                </a:solidFill>
              </a:rPr>
              <a:t> </a:t>
            </a:r>
            <a:r>
              <a:rPr lang="en-GB" b="1" dirty="0" smtClean="0">
                <a:solidFill>
                  <a:srgbClr val="007B78"/>
                </a:solidFill>
              </a:rPr>
              <a:t>3: </a:t>
            </a:r>
            <a:r>
              <a:rPr lang="en-GB" dirty="0" smtClean="0"/>
              <a:t>Verwenden Sie das ausgedruckte NRA-Formular:</a:t>
            </a:r>
          </a:p>
          <a:p>
            <a:pPr algn="just"/>
            <a:r>
              <a:rPr lang="en-US" dirty="0"/>
              <a:t>Füllen Sie </a:t>
            </a:r>
            <a:r>
              <a:rPr lang="en-US" dirty="0" smtClean="0"/>
              <a:t>das </a:t>
            </a:r>
            <a:r>
              <a:rPr lang="en-GB" dirty="0" smtClean="0"/>
              <a:t>Formular aus </a:t>
            </a:r>
          </a:p>
          <a:p>
            <a:pPr algn="just"/>
            <a:r>
              <a:rPr lang="de-DE" dirty="0"/>
              <a:t>Können Sie alle Felder ausfüllen</a:t>
            </a:r>
            <a:r>
              <a:rPr lang="en-GB" dirty="0" smtClean="0"/>
              <a:t>?</a:t>
            </a:r>
          </a:p>
          <a:p>
            <a:pPr algn="just"/>
            <a:r>
              <a:rPr lang="en-GB" dirty="0" smtClean="0"/>
              <a:t>Lassen Sie Ihr Formular von </a:t>
            </a:r>
            <a:r>
              <a:rPr lang="en-GB" dirty="0" err="1" smtClean="0"/>
              <a:t>einem</a:t>
            </a:r>
            <a:r>
              <a:rPr lang="en-GB" dirty="0" smtClean="0"/>
              <a:t>*</a:t>
            </a:r>
            <a:r>
              <a:rPr lang="en-GB" dirty="0" err="1" smtClean="0"/>
              <a:t>einer</a:t>
            </a:r>
            <a:r>
              <a:rPr lang="en-GB" dirty="0" smtClean="0"/>
              <a:t> Partner*in auf Fehler überprüfen</a:t>
            </a:r>
            <a:endParaRPr lang="en-GB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GB" b="1" dirty="0" smtClean="0">
              <a:solidFill>
                <a:srgbClr val="007B78"/>
              </a:solidFill>
            </a:endParaRPr>
          </a:p>
          <a:p>
            <a:pPr marL="0" indent="0" algn="just">
              <a:buNone/>
            </a:pPr>
            <a:r>
              <a:rPr lang="en-GB" b="1" dirty="0" err="1" smtClean="0">
                <a:solidFill>
                  <a:srgbClr val="007B78"/>
                </a:solidFill>
              </a:rPr>
              <a:t>Aktivität</a:t>
            </a:r>
            <a:r>
              <a:rPr lang="en-GB" b="1" dirty="0" smtClean="0">
                <a:solidFill>
                  <a:srgbClr val="007B78"/>
                </a:solidFill>
              </a:rPr>
              <a:t> </a:t>
            </a:r>
            <a:r>
              <a:rPr lang="en-GB" b="1" dirty="0" smtClean="0">
                <a:solidFill>
                  <a:srgbClr val="007B78"/>
                </a:solidFill>
              </a:rPr>
              <a:t>4</a:t>
            </a:r>
            <a:r>
              <a:rPr lang="en-GB" b="1" dirty="0" smtClean="0">
                <a:solidFill>
                  <a:srgbClr val="007B78"/>
                </a:solidFill>
              </a:rPr>
              <a:t>: </a:t>
            </a:r>
            <a:r>
              <a:rPr lang="en-GB" dirty="0" smtClean="0"/>
              <a:t>Nutzung der E-Services-Website des </a:t>
            </a:r>
            <a:r>
              <a:rPr lang="en-GB" dirty="0" err="1" smtClean="0"/>
              <a:t>Innenministeriums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dirty="0">
                <a:hlinkClick r:id="rId2"/>
              </a:rPr>
              <a:t>https://e-uslugi.mvr.bg/users/registration</a:t>
            </a:r>
            <a:r>
              <a:rPr lang="en-GB" dirty="0" smtClean="0"/>
              <a:t>):</a:t>
            </a:r>
          </a:p>
          <a:p>
            <a:pPr algn="just"/>
            <a:r>
              <a:rPr lang="en-GB" dirty="0" err="1" smtClean="0"/>
              <a:t>Erstellen</a:t>
            </a:r>
            <a:r>
              <a:rPr lang="en-GB" dirty="0" smtClean="0"/>
              <a:t> </a:t>
            </a:r>
            <a:r>
              <a:rPr lang="en-GB" dirty="0" err="1" smtClean="0"/>
              <a:t>Sie</a:t>
            </a:r>
            <a:r>
              <a:rPr lang="en-GB" dirty="0" smtClean="0"/>
              <a:t> </a:t>
            </a:r>
            <a:r>
              <a:rPr lang="en-GB" dirty="0" err="1" smtClean="0"/>
              <a:t>ein</a:t>
            </a:r>
            <a:r>
              <a:rPr lang="en-GB" dirty="0" smtClean="0"/>
              <a:t> </a:t>
            </a:r>
            <a:r>
              <a:rPr lang="en-GB" dirty="0" err="1" smtClean="0"/>
              <a:t>Konto</a:t>
            </a:r>
            <a:endParaRPr lang="en-GB" dirty="0" smtClean="0"/>
          </a:p>
          <a:p>
            <a:pPr algn="just"/>
            <a:r>
              <a:rPr lang="en-GB" dirty="0" smtClean="0"/>
              <a:t>Versuchen Sie, das Passwort zu ändern, um die Funktion zu testen</a:t>
            </a:r>
          </a:p>
          <a:p>
            <a:endParaRPr lang="de-DE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45" y="1848202"/>
            <a:ext cx="719455" cy="71945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44" y="4191541"/>
            <a:ext cx="719455" cy="71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6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y e-Star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E8D8"/>
      </a:accent1>
      <a:accent2>
        <a:srgbClr val="007A78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778</Words>
  <Application>Microsoft Office PowerPoint</Application>
  <PresentationFormat>Breitbild</PresentationFormat>
  <Paragraphs>104</Paragraphs>
  <Slides>15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Wingdings</vt:lpstr>
      <vt:lpstr>Office Theme</vt:lpstr>
      <vt:lpstr>Modul 5: Behördengänge online erledigen (e-Government)</vt:lpstr>
      <vt:lpstr>Informationen zum Projekt</vt:lpstr>
      <vt:lpstr>Einführung</vt:lpstr>
      <vt:lpstr>Einführung – Zielsetzungen</vt:lpstr>
      <vt:lpstr>Einführung – Inhalt</vt:lpstr>
      <vt:lpstr>Einstieg in den Kurs, Modul 5</vt:lpstr>
      <vt:lpstr>Festigen</vt:lpstr>
      <vt:lpstr>Weiterführende Übungen </vt:lpstr>
      <vt:lpstr>Weiterführende Übungen </vt:lpstr>
      <vt:lpstr>Weiterführende Übungen </vt:lpstr>
      <vt:lpstr>Vertiefen </vt:lpstr>
      <vt:lpstr>Aktivitäten zur Wissensvertiefung </vt:lpstr>
      <vt:lpstr>Aktivitäten zur Wissensvertiefung </vt:lpstr>
      <vt:lpstr>Reflektieren </vt:lpstr>
      <vt:lpstr>Fragen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Jackie Rawling</dc:creator>
  <cp:keywords>, docId:CED8A72E481BD3F16037AF53314700C0</cp:keywords>
  <cp:lastModifiedBy>Satke Annika</cp:lastModifiedBy>
  <cp:revision>206</cp:revision>
  <dcterms:created xsi:type="dcterms:W3CDTF">2021-09-15T08:24:32Z</dcterms:created>
  <dcterms:modified xsi:type="dcterms:W3CDTF">2022-08-01T13:51:10Z</dcterms:modified>
</cp:coreProperties>
</file>