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334" r:id="rId3"/>
    <p:sldId id="332" r:id="rId4"/>
    <p:sldId id="304" r:id="rId5"/>
    <p:sldId id="328" r:id="rId6"/>
    <p:sldId id="333" r:id="rId7"/>
    <p:sldId id="313" r:id="rId8"/>
    <p:sldId id="329" r:id="rId9"/>
    <p:sldId id="314" r:id="rId10"/>
    <p:sldId id="330" r:id="rId11"/>
    <p:sldId id="331" r:id="rId12"/>
    <p:sldId id="31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78"/>
    <a:srgbClr val="49E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707" autoAdjust="0"/>
  </p:normalViewPr>
  <p:slideViewPr>
    <p:cSldViewPr snapToGrid="0">
      <p:cViewPr varScale="1">
        <p:scale>
          <a:sx n="67" d="100"/>
          <a:sy n="67" d="100"/>
        </p:scale>
        <p:origin x="66" y="10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3833" y="2272968"/>
            <a:ext cx="9144000" cy="224453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3833" y="4609575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6019634" y="-5452367"/>
            <a:ext cx="720000" cy="11624733"/>
          </a:xfrm>
          <a:prstGeom prst="rect">
            <a:avLst/>
          </a:prstGeom>
          <a:solidFill>
            <a:srgbClr val="007B78"/>
          </a:solidFill>
          <a:ln>
            <a:solidFill>
              <a:srgbClr val="007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0" t="29961" r="16797" b="31128"/>
          <a:stretch/>
        </p:blipFill>
        <p:spPr>
          <a:xfrm>
            <a:off x="9436099" y="812076"/>
            <a:ext cx="2573375" cy="136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15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365125"/>
            <a:ext cx="1061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438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9030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2444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2751667"/>
            <a:ext cx="10610850" cy="181080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4589463"/>
            <a:ext cx="106108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326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3919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65125"/>
            <a:ext cx="106314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2241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65125"/>
            <a:ext cx="106299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07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39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76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061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365125"/>
            <a:ext cx="10633800" cy="1325563"/>
          </a:xfrm>
          <a:prstGeom prst="rect">
            <a:avLst/>
          </a:prstGeom>
          <a:solidFill>
            <a:srgbClr val="49E8D9">
              <a:alpha val="4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Klicken Sie hier, um den Master-Titelstil zu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Klicken Sie auf , um Mastertextstile zu bearbeiten</a:t>
            </a:r>
          </a:p>
          <a:p>
            <a:pPr lvl="1"/>
            <a:r>
              <a:rPr lang="en-US" dirty="0"/>
              <a:t>Zweite Ebene</a:t>
            </a:r>
          </a:p>
          <a:p>
            <a:pPr lvl="2"/>
            <a:r>
              <a:rPr lang="en-US" dirty="0"/>
              <a:t>Dritte Ebene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720000" cy="6858000"/>
          </a:xfrm>
          <a:prstGeom prst="rect">
            <a:avLst/>
          </a:prstGeom>
          <a:solidFill>
            <a:srgbClr val="007B78"/>
          </a:solidFill>
          <a:ln>
            <a:solidFill>
              <a:srgbClr val="007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21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B7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shop.billa.a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shop.billa.a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Modul 4: </a:t>
            </a:r>
            <a:r>
              <a:rPr lang="en-GB" dirty="0" smtClean="0"/>
              <a:t>Online-</a:t>
            </a:r>
            <a:r>
              <a:rPr lang="en-GB" dirty="0" err="1" smtClean="0"/>
              <a:t>Zahlungsabwicklung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My-e-Start-Online-</a:t>
            </a:r>
            <a:r>
              <a:rPr lang="en-GB" dirty="0" err="1" smtClean="0"/>
              <a:t>Kurs</a:t>
            </a:r>
            <a:r>
              <a:rPr lang="en-GB" dirty="0" smtClean="0"/>
              <a:t> – </a:t>
            </a:r>
            <a:r>
              <a:rPr lang="en-GB" dirty="0" err="1" smtClean="0"/>
              <a:t>vermittelt</a:t>
            </a:r>
            <a:r>
              <a:rPr lang="en-GB" dirty="0" smtClean="0"/>
              <a:t> </a:t>
            </a:r>
            <a:r>
              <a:rPr lang="en-GB" dirty="0"/>
              <a:t>Ihnen die grundlegenden digitalen Fähigkeiten zur Nutzung der gängigsten elektronischen Behördendienste und E-Commerce-</a:t>
            </a:r>
            <a:r>
              <a:rPr lang="en-GB" dirty="0" err="1"/>
              <a:t>Dienste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665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C18107A6-BDF2-48E5-8397-0AEEE3777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de-AT" dirty="0"/>
              <a:t>Aktivitäten zur Wissensvertiefung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2D2A78E-6388-466F-9E1F-F42384602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8807"/>
          </a:xfrm>
        </p:spPr>
        <p:txBody>
          <a:bodyPr>
            <a:normAutofit lnSpcReduction="10000"/>
          </a:bodyPr>
          <a:lstStyle/>
          <a:p>
            <a:pPr marL="803275" indent="0">
              <a:buNone/>
            </a:pPr>
            <a:r>
              <a:rPr lang="en-GB" sz="3200" b="1" dirty="0" err="1" smtClean="0">
                <a:solidFill>
                  <a:srgbClr val="007B78"/>
                </a:solidFill>
              </a:rPr>
              <a:t>Aktivität</a:t>
            </a:r>
            <a:r>
              <a:rPr lang="de-AT" sz="2400" b="1" dirty="0" smtClean="0">
                <a:solidFill>
                  <a:srgbClr val="007B78"/>
                </a:solidFill>
              </a:rPr>
              <a:t>:</a:t>
            </a:r>
            <a:endParaRPr lang="de-AT" sz="2400" dirty="0" smtClean="0"/>
          </a:p>
          <a:p>
            <a:pPr marL="1260475" indent="-457200">
              <a:buFont typeface="+mj-lt"/>
              <a:buAutoNum type="arabicPeriod"/>
            </a:pPr>
            <a:r>
              <a:rPr lang="de-AT" sz="2400" dirty="0" smtClean="0"/>
              <a:t>Besuchen Sie </a:t>
            </a:r>
            <a:r>
              <a:rPr lang="de-AT" sz="2400" b="1" dirty="0">
                <a:solidFill>
                  <a:srgbClr val="007B78"/>
                </a:solidFill>
                <a:hlinkClick r:id="rId2"/>
              </a:rPr>
              <a:t>https://</a:t>
            </a:r>
            <a:r>
              <a:rPr lang="de-AT" sz="2400" b="1" dirty="0" smtClean="0">
                <a:solidFill>
                  <a:srgbClr val="007B78"/>
                </a:solidFill>
                <a:hlinkClick r:id="rId2"/>
              </a:rPr>
              <a:t>shop.billa.at</a:t>
            </a:r>
            <a:r>
              <a:rPr lang="de-AT" sz="2400" b="1" dirty="0" smtClean="0">
                <a:solidFill>
                  <a:srgbClr val="007B78"/>
                </a:solidFill>
              </a:rPr>
              <a:t>  </a:t>
            </a:r>
          </a:p>
          <a:p>
            <a:pPr marL="1260475" indent="-457200">
              <a:buFont typeface="+mj-lt"/>
              <a:buAutoNum type="arabicPeriod"/>
            </a:pPr>
            <a:r>
              <a:rPr lang="de-AT" sz="2400" dirty="0" smtClean="0"/>
              <a:t>Legen Sie mehrere Produkte in Ihren Einkaufswagen und versuchen Sie, zur Kasse zu gehen. Können Sie die Bestellung aufgeben, ohne ein Konto für die Website zu erstellen?</a:t>
            </a:r>
          </a:p>
          <a:p>
            <a:pPr marL="1260475" indent="-457200">
              <a:buFont typeface="+mj-lt"/>
              <a:buAutoNum type="arabicPeriod"/>
            </a:pPr>
            <a:r>
              <a:rPr lang="de-AT" sz="2400" dirty="0" smtClean="0"/>
              <a:t>Bevor Sie ein Konto einrichten, sollten Sie sich Gedanken über die Zahlungsart und die Informationen machen, die Sie eingeben müssen. </a:t>
            </a:r>
          </a:p>
          <a:p>
            <a:pPr marL="803275" indent="0">
              <a:buNone/>
            </a:pPr>
            <a:r>
              <a:rPr lang="de-AT" sz="2000" i="1" dirty="0" smtClean="0"/>
              <a:t>Denken Sie daran, dass es bei dieser Aktivität darum geht, eine Online-Bestellung aufzugeben, um sich die Produkte nach Hause liefern zu lassen. </a:t>
            </a:r>
          </a:p>
          <a:p>
            <a:pPr marL="803275" indent="0">
              <a:buNone/>
            </a:pPr>
            <a:r>
              <a:rPr lang="de-AT" sz="2400" dirty="0" smtClean="0"/>
              <a:t>3. Überprüfen Sie Ihre Antworten, indem Sie auf „Konto erstellen“ klicken und Ihre Antworten auf die vorherige Frage bewerten.</a:t>
            </a:r>
            <a:br>
              <a:rPr lang="de-AT" sz="2400" dirty="0" smtClean="0"/>
            </a:br>
            <a:r>
              <a:rPr lang="de-AT" sz="2400" b="1" dirty="0" smtClean="0">
                <a:solidFill>
                  <a:srgbClr val="007B78"/>
                </a:solidFill>
              </a:rPr>
              <a:t>HINWEIS</a:t>
            </a:r>
            <a:r>
              <a:rPr lang="de-AT" sz="2400" dirty="0" smtClean="0"/>
              <a:t>: </a:t>
            </a:r>
            <a:r>
              <a:rPr lang="de-AT" sz="2400" i="1" dirty="0" smtClean="0"/>
              <a:t>Sie müssen den Prozess der Kontoerstellung nicht vollständig abschließen!</a:t>
            </a:r>
          </a:p>
          <a:p>
            <a:pPr marL="803275" indent="0">
              <a:buNone/>
            </a:pPr>
            <a:endParaRPr lang="en-GB" sz="24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1BFC76C-2D9F-4B62-8B44-39F7C7FB6320}"/>
              </a:ext>
            </a:extLst>
          </p:cNvPr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836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Reflektieren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3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Fragen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F9D80B-3E08-4365-848E-D9336057C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sz="2400" dirty="0"/>
              <a:t>Warum gibt es auf manchen Webseiten die Möglichkeit, als </a:t>
            </a:r>
            <a:r>
              <a:rPr lang="de-DE" sz="2400" dirty="0" smtClean="0"/>
              <a:t>„Gast“ </a:t>
            </a:r>
            <a:r>
              <a:rPr lang="de-DE" sz="2400" dirty="0"/>
              <a:t>zu </a:t>
            </a:r>
            <a:r>
              <a:rPr lang="de-DE" sz="2400" dirty="0" smtClean="0"/>
              <a:t>bezahlen</a:t>
            </a:r>
            <a:r>
              <a:rPr lang="de-AT" sz="24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Hat diese Option </a:t>
            </a:r>
            <a:r>
              <a:rPr lang="de-DE" sz="2400" dirty="0" smtClean="0"/>
              <a:t>(„Zahlung </a:t>
            </a:r>
            <a:r>
              <a:rPr lang="de-DE" sz="2400" dirty="0"/>
              <a:t>als </a:t>
            </a:r>
            <a:r>
              <a:rPr lang="de-DE" sz="2400" dirty="0" smtClean="0"/>
              <a:t>Gast“) </a:t>
            </a:r>
            <a:r>
              <a:rPr lang="de-DE" sz="2400" dirty="0"/>
              <a:t>auch Nachteile</a:t>
            </a:r>
            <a:r>
              <a:rPr lang="de-AT" sz="24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/>
              <a:t>Glauben Sie, dass Sie die Sicherheit einer Online-Umgebung gut einschätzen können</a:t>
            </a:r>
            <a:r>
              <a:rPr lang="de-AT" sz="2400" smtClean="0"/>
              <a:t>?</a:t>
            </a:r>
            <a:endParaRPr lang="de-AT" sz="2400" dirty="0" smtClean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2861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6" grpId="1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Informationen zum Projekt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516543"/>
              </p:ext>
            </p:extLst>
          </p:nvPr>
        </p:nvGraphicFramePr>
        <p:xfrm>
          <a:off x="838199" y="1866265"/>
          <a:ext cx="10587709" cy="3995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4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2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670">
                <a:tc gridSpan="2">
                  <a:txBody>
                    <a:bodyPr/>
                    <a:lstStyle/>
                    <a:p>
                      <a:r>
                        <a:rPr lang="en-GB" dirty="0" err="1" smtClean="0"/>
                        <a:t>Projekttitel</a:t>
                      </a:r>
                      <a:r>
                        <a:rPr lang="en-GB" dirty="0" smtClean="0"/>
                        <a:t>: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7B78"/>
                          </a:solidFill>
                        </a:rPr>
                        <a:t>My e-Start</a:t>
                      </a:r>
                      <a:endParaRPr lang="en-GB" b="1" dirty="0">
                        <a:solidFill>
                          <a:srgbClr val="007B7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Projektnummer: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2020-1-DE02-KA204-007410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6675">
                <a:tc gridSpan="3">
                  <a:txBody>
                    <a:bodyPr/>
                    <a:lstStyle/>
                    <a:p>
                      <a:r>
                        <a:rPr lang="en-GB" dirty="0" smtClean="0"/>
                        <a:t>Dieses Projekt wurde mit Unterstützung der Europäischen Kommission finanziert. Die Verantwortung für den Inhalt dieser Veröffentlichung (Mitteilung) trägt </a:t>
                      </a:r>
                      <a:r>
                        <a:rPr lang="en-GB" dirty="0" err="1" smtClean="0"/>
                        <a:t>allein</a:t>
                      </a:r>
                      <a:r>
                        <a:rPr lang="en-GB" dirty="0" smtClean="0"/>
                        <a:t> der*die </a:t>
                      </a:r>
                      <a:r>
                        <a:rPr lang="en-GB" dirty="0" err="1" smtClean="0"/>
                        <a:t>Verfasser</a:t>
                      </a:r>
                      <a:r>
                        <a:rPr lang="en-GB" dirty="0" smtClean="0"/>
                        <a:t>*in; die Kommission haftet nicht für die weitere Verwendung der darin enthaltenen Angaben.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66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2021 von My-e-Start-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Dieses Werk ist lizenziert unter einer Creative Commons Attribution-NonCommercial-ShareAlike 4.0 International License: </a:t>
                      </a:r>
                      <a:r>
                        <a:rPr lang="en-GB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http://creativecommons.org/licenses/by-nc-sa/4.0/</a:t>
                      </a:r>
                      <a:endParaRPr lang="en-GB" sz="120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9E82C3F7-B46D-497E-8532-92CEF9E12C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4988" y="6391132"/>
            <a:ext cx="1547012" cy="357139"/>
          </a:xfrm>
          <a:prstGeom prst="rect">
            <a:avLst/>
          </a:prstGeom>
        </p:spPr>
      </p:pic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894EE563-16AE-4055-9324-B697028DCE2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164" t="13530" r="5292" b="3567"/>
          <a:stretch/>
        </p:blipFill>
        <p:spPr>
          <a:xfrm>
            <a:off x="1866297" y="6345864"/>
            <a:ext cx="1466850" cy="447675"/>
          </a:xfrm>
          <a:prstGeom prst="rect">
            <a:avLst/>
          </a:prstGeom>
        </p:spPr>
      </p:pic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47F46BCE-7B49-443D-B9AC-E50575C48A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4144" y="6393796"/>
            <a:ext cx="929210" cy="351811"/>
          </a:xfrm>
          <a:prstGeom prst="rect">
            <a:avLst/>
          </a:prstGeom>
        </p:spPr>
      </p:pic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2EAD449D-43E8-453B-AFC5-B259AF72DA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4763" y="6459586"/>
            <a:ext cx="1671166" cy="220231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DF11A0B5-AF8D-42AE-B3F2-745FB2883F3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8925" t="8611" r="10306" b="12389"/>
          <a:stretch/>
        </p:blipFill>
        <p:spPr>
          <a:xfrm>
            <a:off x="7606926" y="6359277"/>
            <a:ext cx="1259681" cy="420849"/>
          </a:xfrm>
          <a:prstGeom prst="rect">
            <a:avLst/>
          </a:prstGeom>
        </p:spPr>
      </p:pic>
      <p:pic>
        <p:nvPicPr>
          <p:cNvPr id="11" name="Picture 10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12BCE666-9D95-41C7-BC3C-633E79833A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64351" y="6446143"/>
            <a:ext cx="1269415" cy="247116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EB04F708-3DEB-45AB-9AF2-0A140724F1D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513" t="3564" r="601" b="4947"/>
          <a:stretch/>
        </p:blipFill>
        <p:spPr>
          <a:xfrm>
            <a:off x="8967604" y="6344673"/>
            <a:ext cx="1576388" cy="4500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6" t="29961" r="18636" b="31128"/>
          <a:stretch/>
        </p:blipFill>
        <p:spPr>
          <a:xfrm>
            <a:off x="749300" y="6285598"/>
            <a:ext cx="1016000" cy="5682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4411" y="5209974"/>
            <a:ext cx="1112514" cy="39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88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Einführung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4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Einführung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err="1" smtClean="0"/>
              <a:t>Zielsetzungen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9FD8C0-838A-4D42-ACAE-2A8C6B933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4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Dieses Modul beinhaltet folgende Themen</a:t>
            </a:r>
            <a:r>
              <a:rPr lang="en-GB" dirty="0" smtClean="0"/>
              <a:t>: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b="1" i="1" dirty="0" err="1" smtClean="0"/>
              <a:t>Einführung</a:t>
            </a:r>
            <a:r>
              <a:rPr lang="en-GB" b="1" i="1" dirty="0"/>
              <a:t> in den </a:t>
            </a:r>
            <a:r>
              <a:rPr lang="en-GB" b="1" i="1" dirty="0" smtClean="0"/>
              <a:t>Online-</a:t>
            </a:r>
            <a:r>
              <a:rPr lang="en-GB" b="1" i="1" dirty="0" err="1" smtClean="0"/>
              <a:t>Zahlungsverkehr</a:t>
            </a:r>
            <a:r>
              <a:rPr lang="en-GB" b="1" i="1" dirty="0" smtClean="0"/>
              <a:t> </a:t>
            </a:r>
            <a:r>
              <a:rPr lang="en-GB" dirty="0" smtClean="0"/>
              <a:t>– </a:t>
            </a:r>
            <a:r>
              <a:rPr lang="en-GB" dirty="0" err="1" smtClean="0"/>
              <a:t>Bedeutung</a:t>
            </a:r>
            <a:r>
              <a:rPr lang="en-GB" dirty="0" smtClean="0"/>
              <a:t> </a:t>
            </a:r>
            <a:r>
              <a:rPr lang="en-GB" dirty="0"/>
              <a:t>und Vorteile von Online-Zahlungen</a:t>
            </a:r>
            <a:endParaRPr lang="en-GB" b="1" i="1" dirty="0"/>
          </a:p>
          <a:p>
            <a:r>
              <a:rPr lang="en-GB" b="1" i="1" dirty="0"/>
              <a:t>Sicherheitsbewertung einer Online-</a:t>
            </a:r>
            <a:r>
              <a:rPr lang="en-GB" b="1" i="1" dirty="0" err="1"/>
              <a:t>Zahlungsumgebung</a:t>
            </a:r>
            <a:r>
              <a:rPr lang="en-GB" b="1" i="1" dirty="0"/>
              <a:t> </a:t>
            </a:r>
            <a:r>
              <a:rPr lang="en-GB" dirty="0" smtClean="0"/>
              <a:t>– </a:t>
            </a:r>
            <a:r>
              <a:rPr lang="en-GB" dirty="0" err="1" smtClean="0"/>
              <a:t>Anwendung</a:t>
            </a:r>
            <a:r>
              <a:rPr lang="en-GB" dirty="0" smtClean="0"/>
              <a:t> </a:t>
            </a:r>
            <a:r>
              <a:rPr lang="en-GB" dirty="0"/>
              <a:t>von Sicherheitstipps und Identifizierung verdächtiger Elemente </a:t>
            </a:r>
            <a:endParaRPr lang="en-GB" b="1" i="1" dirty="0"/>
          </a:p>
          <a:p>
            <a:r>
              <a:rPr lang="en-GB" b="1" i="1" dirty="0"/>
              <a:t>Eingabe persönlicher </a:t>
            </a:r>
            <a:r>
              <a:rPr lang="en-GB" b="1" i="1" dirty="0" err="1"/>
              <a:t>Daten</a:t>
            </a:r>
            <a:r>
              <a:rPr lang="en-GB" b="1" i="1" dirty="0"/>
              <a:t> </a:t>
            </a:r>
            <a:r>
              <a:rPr lang="en-GB" dirty="0" smtClean="0"/>
              <a:t>– </a:t>
            </a:r>
            <a:r>
              <a:rPr lang="en-GB" dirty="0" err="1" smtClean="0"/>
              <a:t>Vertrautheit</a:t>
            </a:r>
            <a:r>
              <a:rPr lang="en-GB" dirty="0" smtClean="0"/>
              <a:t> </a:t>
            </a:r>
            <a:r>
              <a:rPr lang="en-GB" dirty="0"/>
              <a:t>mit der Eingabe persönlicher Daten zum Abschluss einer Online-Zahlung</a:t>
            </a:r>
            <a:endParaRPr lang="en-GB" b="1" i="1" dirty="0"/>
          </a:p>
          <a:p>
            <a:r>
              <a:rPr lang="en-GB" b="1" i="1" dirty="0"/>
              <a:t>Traditionelle </a:t>
            </a:r>
            <a:r>
              <a:rPr lang="en-GB" b="1" i="1" dirty="0" err="1"/>
              <a:t>Zahlungsmittel</a:t>
            </a:r>
            <a:r>
              <a:rPr lang="en-GB" b="1" i="1" dirty="0"/>
              <a:t> </a:t>
            </a:r>
            <a:r>
              <a:rPr lang="en-GB" dirty="0" smtClean="0"/>
              <a:t>– </a:t>
            </a:r>
            <a:r>
              <a:rPr lang="en-GB" dirty="0" err="1" smtClean="0"/>
              <a:t>grundlegende</a:t>
            </a:r>
            <a:r>
              <a:rPr lang="en-GB" dirty="0" smtClean="0"/>
              <a:t> </a:t>
            </a:r>
            <a:r>
              <a:rPr lang="en-GB" dirty="0" err="1"/>
              <a:t>Zahlungsmethoden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Einführung</a:t>
            </a:r>
            <a:r>
              <a:rPr lang="en-GB" dirty="0" smtClean="0"/>
              <a:t> – </a:t>
            </a:r>
            <a:r>
              <a:rPr lang="en-GB" dirty="0" err="1" smtClean="0"/>
              <a:t>Inhalt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>
                <a:solidFill>
                  <a:prstClr val="black"/>
                </a:solidFill>
              </a:rPr>
              <a:t>Dieses Online-Modul ist in die </a:t>
            </a:r>
            <a:r>
              <a:rPr lang="en-GB" sz="2600" dirty="0" err="1">
                <a:solidFill>
                  <a:prstClr val="black"/>
                </a:solidFill>
              </a:rPr>
              <a:t>folgenden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Teilmodule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gegliedert</a:t>
            </a:r>
            <a:r>
              <a:rPr lang="en-GB" sz="2600" dirty="0" smtClean="0">
                <a:solidFill>
                  <a:prstClr val="black"/>
                </a:solidFill>
              </a:rPr>
              <a:t>:</a:t>
            </a:r>
            <a:endParaRPr lang="en-GB" sz="2400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Einführung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Einführung in den Online-Zahlungsverkehr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Sicherheitsbewertung einer Online-Zahlungsumgebung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Eingabe persönlicher Informationen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Traditionelle Zahlungs- und </a:t>
            </a:r>
            <a:r>
              <a:rPr lang="en-GB" dirty="0" smtClean="0"/>
              <a:t>Authentifizierungsmethoden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562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Einstieg in den Kurs, Modul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9507583" cy="5032376"/>
          </a:xfrm>
        </p:spPr>
        <p:txBody>
          <a:bodyPr>
            <a:no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sz="2000" dirty="0" smtClean="0"/>
              <a:t>Geben Sie in die Adressleiste Ihres Browsers </a:t>
            </a:r>
            <a:r>
              <a:rPr lang="en-GB" sz="2000" b="1" dirty="0">
                <a:solidFill>
                  <a:srgbClr val="007B78"/>
                </a:solidFill>
              </a:rPr>
              <a:t>my-eStart.dieberater.com </a:t>
            </a:r>
            <a:r>
              <a:rPr lang="en-GB" sz="2000" dirty="0" smtClean="0"/>
              <a:t>ein und drücken Sie die </a:t>
            </a:r>
            <a:r>
              <a:rPr lang="en-GB" sz="2000" b="1" dirty="0">
                <a:solidFill>
                  <a:srgbClr val="007B78"/>
                </a:solidFill>
              </a:rPr>
              <a:t>Eingabetaste </a:t>
            </a:r>
            <a:r>
              <a:rPr lang="en-GB" sz="2000" dirty="0"/>
              <a:t>auf Ihrer </a:t>
            </a:r>
            <a:r>
              <a:rPr lang="en-GB" sz="2000" dirty="0" smtClean="0"/>
              <a:t>Tastatur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sz="2000" dirty="0" smtClean="0"/>
              <a:t>Wenn Sie die </a:t>
            </a:r>
            <a:r>
              <a:rPr lang="en-GB" sz="2000" b="1" dirty="0">
                <a:solidFill>
                  <a:srgbClr val="007B78"/>
                </a:solidFill>
              </a:rPr>
              <a:t>Anmeldeseite</a:t>
            </a:r>
            <a:r>
              <a:rPr lang="en-GB" sz="2000" dirty="0" smtClean="0"/>
              <a:t> der </a:t>
            </a:r>
            <a:r>
              <a:rPr lang="en-GB" sz="2000" dirty="0"/>
              <a:t>Plattform My e-Start erreichen</a:t>
            </a:r>
            <a:r>
              <a:rPr lang="en-GB" sz="2000" dirty="0" smtClean="0"/>
              <a:t>, verwenden Sie den Benutzernamen und das Passwort, das Sie in der ersten Sitzung erstellt haben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sz="2000" dirty="0" smtClean="0"/>
              <a:t>Wenn Sie angemeldet sind, klicken Sie auf </a:t>
            </a:r>
            <a:r>
              <a:rPr lang="en-GB" sz="2000" dirty="0"/>
              <a:t>die Schaltfläche </a:t>
            </a:r>
            <a:r>
              <a:rPr lang="en-GB" sz="2000" b="1" dirty="0">
                <a:solidFill>
                  <a:srgbClr val="007B78"/>
                </a:solidFill>
              </a:rPr>
              <a:t>Zugang </a:t>
            </a:r>
            <a:r>
              <a:rPr lang="en-GB" sz="2000" dirty="0"/>
              <a:t>unter dem Bild mit der Flagge der gewünschten Sprache </a:t>
            </a:r>
            <a:r>
              <a:rPr lang="en-GB" sz="2000" dirty="0" smtClean="0"/>
              <a:t>(z. B. </a:t>
            </a:r>
            <a:r>
              <a:rPr lang="en-GB" sz="2000" b="1" dirty="0" smtClean="0">
                <a:solidFill>
                  <a:srgbClr val="007B78"/>
                </a:solidFill>
              </a:rPr>
              <a:t>DE</a:t>
            </a:r>
            <a:r>
              <a:rPr lang="en-GB" sz="2000" dirty="0" smtClean="0"/>
              <a:t>).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sz="2000" dirty="0" smtClean="0"/>
              <a:t>Klicken/Tippen Sie auf </a:t>
            </a:r>
            <a:r>
              <a:rPr lang="en-GB" sz="2000" b="1" dirty="0">
                <a:solidFill>
                  <a:srgbClr val="007B78"/>
                </a:solidFill>
              </a:rPr>
              <a:t>Modul </a:t>
            </a:r>
            <a:r>
              <a:rPr lang="en-GB" sz="2000" b="1" dirty="0" smtClean="0">
                <a:solidFill>
                  <a:srgbClr val="007B78"/>
                </a:solidFill>
              </a:rPr>
              <a:t>4</a:t>
            </a:r>
            <a:r>
              <a:rPr lang="en-GB" sz="2000" b="1" dirty="0">
                <a:solidFill>
                  <a:srgbClr val="007B78"/>
                </a:solidFill>
              </a:rPr>
              <a:t>: </a:t>
            </a:r>
            <a:r>
              <a:rPr lang="en-GB" sz="2000" b="1" dirty="0" smtClean="0">
                <a:solidFill>
                  <a:srgbClr val="007B78"/>
                </a:solidFill>
              </a:rPr>
              <a:t>Online-Zahlung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sz="2000" dirty="0" smtClean="0"/>
              <a:t>Klicken/Tippen Sie auf </a:t>
            </a:r>
            <a:r>
              <a:rPr lang="en-GB" sz="2000" b="1" dirty="0" smtClean="0">
                <a:solidFill>
                  <a:srgbClr val="007B78"/>
                </a:solidFill>
              </a:rPr>
              <a:t>4.1 </a:t>
            </a:r>
            <a:r>
              <a:rPr lang="en-GB" sz="2000" b="1" dirty="0">
                <a:solidFill>
                  <a:srgbClr val="007B78"/>
                </a:solidFill>
              </a:rPr>
              <a:t>Einführung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sz="2000" dirty="0" smtClean="0"/>
              <a:t>Arbeiten </a:t>
            </a:r>
            <a:r>
              <a:rPr lang="en-GB" sz="2000" dirty="0" err="1" smtClean="0"/>
              <a:t>Sie</a:t>
            </a:r>
            <a:r>
              <a:rPr lang="en-GB" sz="2000" dirty="0" smtClean="0"/>
              <a:t> </a:t>
            </a:r>
            <a:r>
              <a:rPr lang="en-GB" sz="2000" dirty="0" err="1" smtClean="0"/>
              <a:t>sich</a:t>
            </a:r>
            <a:r>
              <a:rPr lang="en-GB" sz="2000" dirty="0" smtClean="0"/>
              <a:t> </a:t>
            </a:r>
            <a:r>
              <a:rPr lang="en-GB" sz="2000" dirty="0" err="1" smtClean="0"/>
              <a:t>durch</a:t>
            </a:r>
            <a:r>
              <a:rPr lang="en-GB" sz="2000" dirty="0" smtClean="0"/>
              <a:t>, bis Sie alle Abschnitte </a:t>
            </a:r>
            <a:r>
              <a:rPr lang="en-GB" sz="2000" b="1" dirty="0" smtClean="0">
                <a:solidFill>
                  <a:srgbClr val="007B78"/>
                </a:solidFill>
              </a:rPr>
              <a:t>4.1 </a:t>
            </a:r>
            <a:r>
              <a:rPr lang="en-GB" sz="2000" dirty="0" smtClean="0"/>
              <a:t>bis </a:t>
            </a:r>
            <a:r>
              <a:rPr lang="en-GB" sz="2000" b="1" dirty="0" smtClean="0">
                <a:solidFill>
                  <a:srgbClr val="007B78"/>
                </a:solidFill>
              </a:rPr>
              <a:t>4.5 </a:t>
            </a:r>
            <a:r>
              <a:rPr lang="en-GB" sz="2000" dirty="0" smtClean="0"/>
              <a:t>abgeschlossen haben.</a:t>
            </a:r>
          </a:p>
          <a:p>
            <a:pPr marL="1436688" indent="-901700">
              <a:lnSpc>
                <a:spcPct val="110000"/>
              </a:lnSpc>
              <a:buNone/>
            </a:pPr>
            <a:r>
              <a:rPr lang="en-GB" sz="2000" b="1" dirty="0">
                <a:solidFill>
                  <a:srgbClr val="007B78"/>
                </a:solidFill>
              </a:rPr>
              <a:t>HINWEIS</a:t>
            </a:r>
            <a:r>
              <a:rPr lang="en-GB" sz="2000" b="1" dirty="0" smtClean="0">
                <a:solidFill>
                  <a:srgbClr val="007B78"/>
                </a:solidFill>
              </a:rPr>
              <a:t>: </a:t>
            </a:r>
            <a:r>
              <a:rPr lang="en-GB" sz="2000" dirty="0"/>
              <a:t>Weitere Hilfe finden Sie in Ihrem Kurshandbuch</a:t>
            </a:r>
            <a:r>
              <a:rPr lang="en-GB" sz="2000" b="1" dirty="0">
                <a:solidFill>
                  <a:srgbClr val="007B78"/>
                </a:solidFill>
              </a:rPr>
              <a:t/>
            </a:r>
            <a:br>
              <a:rPr lang="en-GB" sz="2000" b="1" dirty="0">
                <a:solidFill>
                  <a:srgbClr val="007B78"/>
                </a:solidFill>
              </a:rPr>
            </a:br>
            <a:r>
              <a:rPr lang="en-GB" sz="2000" dirty="0"/>
              <a:t>oder </a:t>
            </a:r>
            <a:r>
              <a:rPr lang="en-GB" sz="2000" b="1" dirty="0">
                <a:solidFill>
                  <a:srgbClr val="007B78"/>
                </a:solidFill>
              </a:rPr>
              <a:t>fragen Sie mich um </a:t>
            </a:r>
            <a:r>
              <a:rPr lang="en-GB" sz="2000" b="1" dirty="0" smtClean="0">
                <a:solidFill>
                  <a:srgbClr val="007B78"/>
                </a:solidFill>
              </a:rPr>
              <a:t>Hilfe</a:t>
            </a:r>
            <a:r>
              <a:rPr lang="en-GB" sz="2000" dirty="0"/>
              <a:t>!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7"/>
            </a:pPr>
            <a:r>
              <a:rPr lang="en-GB" sz="2000" dirty="0" smtClean="0"/>
              <a:t>Wenn Sie </a:t>
            </a:r>
            <a:r>
              <a:rPr lang="en-GB" sz="2000" dirty="0"/>
              <a:t>fertig sind, können Sie </a:t>
            </a:r>
            <a:r>
              <a:rPr lang="en-GB" sz="2000" dirty="0" err="1"/>
              <a:t>sich</a:t>
            </a:r>
            <a:r>
              <a:rPr lang="en-GB" sz="2000" dirty="0"/>
              <a:t> </a:t>
            </a:r>
            <a:r>
              <a:rPr lang="en-GB" sz="2000" b="1" dirty="0" err="1" smtClean="0">
                <a:solidFill>
                  <a:srgbClr val="007B78"/>
                </a:solidFill>
              </a:rPr>
              <a:t>ausloggen</a:t>
            </a:r>
            <a:endParaRPr lang="en-GB" sz="2000" b="1" dirty="0" smtClean="0">
              <a:solidFill>
                <a:srgbClr val="007B78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9029" y="3062392"/>
            <a:ext cx="1764440" cy="1558794"/>
          </a:xfrm>
          <a:prstGeom prst="rect">
            <a:avLst/>
          </a:prstGeom>
          <a:ln>
            <a:solidFill>
              <a:srgbClr val="007B78"/>
            </a:solidFill>
          </a:ln>
        </p:spPr>
      </p:pic>
    </p:spTree>
    <p:extLst>
      <p:ext uri="{BB962C8B-B14F-4D97-AF65-F5344CB8AC3E}">
        <p14:creationId xmlns:p14="http://schemas.microsoft.com/office/powerpoint/2010/main" val="224322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Festigen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763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2214A2C-A19E-4DCE-B8C6-4A31BCF64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de-AT" dirty="0"/>
              <a:t>Weiterführende </a:t>
            </a:r>
            <a:r>
              <a:rPr lang="de-AT" dirty="0" smtClean="0"/>
              <a:t>Übungen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7A2132-3E18-4D1E-80E6-CD56A5189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Autofit/>
          </a:bodyPr>
          <a:lstStyle/>
          <a:p>
            <a:pPr marL="803275" indent="0">
              <a:buNone/>
            </a:pPr>
            <a:r>
              <a:rPr lang="en-GB" sz="2400" b="1" dirty="0" err="1" smtClean="0">
                <a:solidFill>
                  <a:srgbClr val="007B78"/>
                </a:solidFill>
              </a:rPr>
              <a:t>Aktivität</a:t>
            </a:r>
            <a:r>
              <a:rPr lang="en-GB" sz="2400" b="1" dirty="0" smtClean="0">
                <a:solidFill>
                  <a:srgbClr val="007B78"/>
                </a:solidFill>
              </a:rPr>
              <a:t>:</a:t>
            </a:r>
            <a:endParaRPr lang="en-GB" sz="2400" b="1" dirty="0">
              <a:solidFill>
                <a:srgbClr val="007B78"/>
              </a:solidFill>
            </a:endParaRPr>
          </a:p>
          <a:p>
            <a:pPr marL="803275" indent="0">
              <a:buNone/>
            </a:pPr>
            <a:r>
              <a:rPr lang="de-DE" sz="2400" dirty="0"/>
              <a:t>Besuchen Sie die Website eines lokalen Supermarktes in </a:t>
            </a:r>
            <a:r>
              <a:rPr lang="de-DE" sz="2400" dirty="0" smtClean="0"/>
              <a:t>Österreich, (</a:t>
            </a:r>
            <a:r>
              <a:rPr lang="de-DE" sz="2400" dirty="0" smtClean="0">
                <a:hlinkClick r:id="rId2"/>
              </a:rPr>
              <a:t>https://shop.billa.at</a:t>
            </a:r>
            <a:r>
              <a:rPr lang="de-DE" sz="2400" dirty="0" smtClean="0"/>
              <a:t>), </a:t>
            </a:r>
            <a:r>
              <a:rPr lang="de-DE" sz="2400" dirty="0"/>
              <a:t>und überprüfen Sie, ob sie seriös ist, indem Sie die folgenden Fragen </a:t>
            </a:r>
            <a:r>
              <a:rPr lang="de-DE" sz="2400" dirty="0" smtClean="0"/>
              <a:t>beantworten</a:t>
            </a:r>
            <a:r>
              <a:rPr lang="en-GB" sz="2400" dirty="0" smtClean="0"/>
              <a:t>:</a:t>
            </a:r>
            <a:endParaRPr lang="en-GB" sz="2400" dirty="0"/>
          </a:p>
          <a:p>
            <a:pPr marL="1260475" indent="-457200">
              <a:buFont typeface="+mj-lt"/>
              <a:buAutoNum type="arabicPeriod"/>
            </a:pPr>
            <a:r>
              <a:rPr lang="en-GB" sz="2400" dirty="0"/>
              <a:t>Sind die auf dieser Website übertragenen Daten verschlüsselt? </a:t>
            </a:r>
          </a:p>
          <a:p>
            <a:pPr marL="1260475" indent="-457200">
              <a:buFont typeface="+mj-lt"/>
              <a:buAutoNum type="arabicPeriod"/>
            </a:pPr>
            <a:r>
              <a:rPr lang="en-GB" sz="2400" dirty="0"/>
              <a:t>Sieht die Domain </a:t>
            </a:r>
            <a:r>
              <a:rPr lang="en-GB" sz="2400" dirty="0" smtClean="0"/>
              <a:t>seriös </a:t>
            </a:r>
            <a:r>
              <a:rPr lang="en-GB" sz="2400" dirty="0"/>
              <a:t>aus</a:t>
            </a:r>
            <a:r>
              <a:rPr lang="en-GB" sz="2400" dirty="0" smtClean="0"/>
              <a:t>?</a:t>
            </a:r>
            <a:endParaRPr lang="en-GB" sz="2400" dirty="0"/>
          </a:p>
          <a:p>
            <a:pPr marL="1260475" indent="-457200">
              <a:buFont typeface="+mj-lt"/>
              <a:buAutoNum type="arabicPeriod"/>
            </a:pPr>
            <a:r>
              <a:rPr lang="en-GB" sz="2400" dirty="0"/>
              <a:t>Ist die Rechtschreibung und Grammatik korrekt?</a:t>
            </a:r>
          </a:p>
          <a:p>
            <a:pPr marL="1260475" indent="-457200">
              <a:buFont typeface="+mj-lt"/>
              <a:buAutoNum type="arabicPeriod"/>
            </a:pPr>
            <a:r>
              <a:rPr lang="en-GB" sz="2400" dirty="0"/>
              <a:t>Gibt </a:t>
            </a:r>
            <a:r>
              <a:rPr lang="en-GB" sz="2400" dirty="0" err="1"/>
              <a:t>es</a:t>
            </a:r>
            <a:r>
              <a:rPr lang="en-GB" sz="2400" dirty="0"/>
              <a:t> </a:t>
            </a:r>
            <a:r>
              <a:rPr lang="en-GB" sz="2400" dirty="0" err="1"/>
              <a:t>glaubwürdige</a:t>
            </a:r>
            <a:r>
              <a:rPr lang="en-GB" sz="2400" dirty="0"/>
              <a:t> Kontaktinformationen?</a:t>
            </a:r>
          </a:p>
          <a:p>
            <a:pPr marL="1260475" indent="-457200">
              <a:buFont typeface="+mj-lt"/>
              <a:buAutoNum type="arabicPeriod"/>
            </a:pPr>
            <a:r>
              <a:rPr lang="de-DE" sz="2400" dirty="0"/>
              <a:t>Sind die Angebote zu gut, um wahr zu sein</a:t>
            </a:r>
            <a:r>
              <a:rPr lang="en-GB" sz="2400" dirty="0" smtClean="0"/>
              <a:t>?</a:t>
            </a:r>
            <a:endParaRPr lang="en-GB" sz="2400" dirty="0"/>
          </a:p>
          <a:p>
            <a:pPr marL="1260475" indent="-457200">
              <a:buFont typeface="+mj-lt"/>
              <a:buAutoNum type="arabicPeriod"/>
            </a:pPr>
            <a:r>
              <a:rPr lang="en-GB" sz="2400" dirty="0" err="1"/>
              <a:t>Werden</a:t>
            </a:r>
            <a:r>
              <a:rPr lang="en-GB" sz="2400" dirty="0"/>
              <a:t> </a:t>
            </a:r>
            <a:r>
              <a:rPr lang="en-GB" sz="2400" dirty="0" err="1"/>
              <a:t>sichere</a:t>
            </a:r>
            <a:r>
              <a:rPr lang="en-GB" sz="2400" dirty="0"/>
              <a:t> </a:t>
            </a:r>
            <a:r>
              <a:rPr lang="en-GB" sz="2400" dirty="0" err="1"/>
              <a:t>Zahlungsmethoden</a:t>
            </a:r>
            <a:r>
              <a:rPr lang="en-GB" sz="2400" dirty="0"/>
              <a:t> </a:t>
            </a:r>
            <a:r>
              <a:rPr lang="en-GB" sz="2400" dirty="0" err="1"/>
              <a:t>verwendet</a:t>
            </a:r>
            <a:r>
              <a:rPr lang="en-GB" sz="2400" dirty="0"/>
              <a:t>?</a:t>
            </a:r>
          </a:p>
          <a:p>
            <a:pPr marL="803275" indent="0">
              <a:buNone/>
            </a:pPr>
            <a:endParaRPr lang="en-GB" sz="24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6A5AFA1-9074-4707-A4DC-0C4E9CEE1060}"/>
              </a:ext>
            </a:extLst>
          </p:cNvPr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67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Vertiefen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259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y e-Star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E8D8"/>
      </a:accent1>
      <a:accent2>
        <a:srgbClr val="007A78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516</Words>
  <Application>Microsoft Office PowerPoint</Application>
  <PresentationFormat>Breitbild</PresentationFormat>
  <Paragraphs>55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Wingdings</vt:lpstr>
      <vt:lpstr>Office Theme</vt:lpstr>
      <vt:lpstr>Modul 4: Online-Zahlungsabwicklung</vt:lpstr>
      <vt:lpstr>Informationen zum Projekt</vt:lpstr>
      <vt:lpstr>Einführung</vt:lpstr>
      <vt:lpstr>Einführung – Zielsetzungen</vt:lpstr>
      <vt:lpstr>Einführung – Inhalt</vt:lpstr>
      <vt:lpstr>Einstieg in den Kurs, Modul 4</vt:lpstr>
      <vt:lpstr>Festigen</vt:lpstr>
      <vt:lpstr>Weiterführende Übungen</vt:lpstr>
      <vt:lpstr>Vertiefen</vt:lpstr>
      <vt:lpstr>Aktivitäten zur Wissensvertiefung</vt:lpstr>
      <vt:lpstr>Reflektieren</vt:lpstr>
      <vt:lpstr>Fragen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Rawling</dc:creator>
  <cp:keywords>, docId:124453C94D7E1630EEFEDEF16A2455F0</cp:keywords>
  <cp:lastModifiedBy>Satke Annika</cp:lastModifiedBy>
  <cp:revision>167</cp:revision>
  <dcterms:created xsi:type="dcterms:W3CDTF">2021-09-15T08:24:32Z</dcterms:created>
  <dcterms:modified xsi:type="dcterms:W3CDTF">2022-08-01T13:47:01Z</dcterms:modified>
</cp:coreProperties>
</file>