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333" r:id="rId3"/>
    <p:sldId id="331" r:id="rId4"/>
    <p:sldId id="302" r:id="rId5"/>
    <p:sldId id="327" r:id="rId6"/>
    <p:sldId id="332" r:id="rId7"/>
    <p:sldId id="313" r:id="rId8"/>
    <p:sldId id="328" r:id="rId9"/>
    <p:sldId id="314" r:id="rId10"/>
    <p:sldId id="329" r:id="rId11"/>
    <p:sldId id="330" r:id="rId12"/>
    <p:sldId id="31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78"/>
    <a:srgbClr val="49E8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4707" autoAdjust="0"/>
  </p:normalViewPr>
  <p:slideViewPr>
    <p:cSldViewPr snapToGrid="0">
      <p:cViewPr varScale="1">
        <p:scale>
          <a:sx n="67" d="100"/>
          <a:sy n="67" d="100"/>
        </p:scale>
        <p:origin x="66" y="10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83833" y="2272968"/>
            <a:ext cx="9144000" cy="2244532"/>
          </a:xfrm>
        </p:spPr>
        <p:txBody>
          <a:bodyPr anchor="b"/>
          <a:lstStyle>
            <a:lvl1pPr algn="l">
              <a:defRPr sz="6000"/>
            </a:lvl1pPr>
          </a:lstStyle>
          <a:p>
            <a:r>
              <a:rPr lang="en-US" dirty="0"/>
              <a:t>Click to edit Master title style</a:t>
            </a:r>
            <a:endParaRPr lang="en-GB" dirty="0"/>
          </a:p>
        </p:txBody>
      </p:sp>
      <p:sp>
        <p:nvSpPr>
          <p:cNvPr id="3" name="Subtitle 2"/>
          <p:cNvSpPr>
            <a:spLocks noGrp="1"/>
          </p:cNvSpPr>
          <p:nvPr>
            <p:ph type="subTitle" idx="1"/>
          </p:nvPr>
        </p:nvSpPr>
        <p:spPr>
          <a:xfrm>
            <a:off x="1883833" y="4609575"/>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8" name="Rectangle 7"/>
          <p:cNvSpPr/>
          <p:nvPr userDrawn="1"/>
        </p:nvSpPr>
        <p:spPr>
          <a:xfrm rot="5400000">
            <a:off x="6019634" y="-5452367"/>
            <a:ext cx="720000" cy="11624733"/>
          </a:xfrm>
          <a:prstGeom prst="rect">
            <a:avLst/>
          </a:prstGeom>
          <a:solidFill>
            <a:srgbClr val="007B78"/>
          </a:solidFill>
          <a:ln>
            <a:solidFill>
              <a:srgbClr val="007B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l="16830" t="29961" r="16797" b="31128"/>
          <a:stretch/>
        </p:blipFill>
        <p:spPr>
          <a:xfrm>
            <a:off x="9436099" y="812076"/>
            <a:ext cx="2573375" cy="1368816"/>
          </a:xfrm>
          <a:prstGeom prst="rect">
            <a:avLst/>
          </a:prstGeom>
        </p:spPr>
      </p:pic>
    </p:spTree>
    <p:extLst>
      <p:ext uri="{BB962C8B-B14F-4D97-AF65-F5344CB8AC3E}">
        <p14:creationId xmlns:p14="http://schemas.microsoft.com/office/powerpoint/2010/main" val="1271158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36600" y="365125"/>
            <a:ext cx="10617200" cy="1325563"/>
          </a:xfrm>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274384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90300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27074" y="365125"/>
            <a:ext cx="10626725" cy="1325563"/>
          </a:xfrm>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424440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6600" y="2751667"/>
            <a:ext cx="10610850" cy="1810808"/>
          </a:xfrm>
        </p:spPr>
        <p:txBody>
          <a:bodyPr anchor="b"/>
          <a:lstStyle>
            <a:lvl1pPr>
              <a:defRPr sz="6000"/>
            </a:lvl1pPr>
          </a:lstStyle>
          <a:p>
            <a:r>
              <a:rPr lang="en-US" dirty="0"/>
              <a:t>Click to edit Master title style</a:t>
            </a:r>
            <a:endParaRPr lang="en-GB" dirty="0"/>
          </a:p>
        </p:txBody>
      </p:sp>
      <p:sp>
        <p:nvSpPr>
          <p:cNvPr id="3" name="Text Placeholder 2"/>
          <p:cNvSpPr>
            <a:spLocks noGrp="1"/>
          </p:cNvSpPr>
          <p:nvPr>
            <p:ph type="body" idx="1"/>
          </p:nvPr>
        </p:nvSpPr>
        <p:spPr>
          <a:xfrm>
            <a:off x="736600" y="4589463"/>
            <a:ext cx="1061085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23269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27074" y="365125"/>
            <a:ext cx="10626725" cy="1325563"/>
          </a:xfrm>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639192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3900" y="365125"/>
            <a:ext cx="10631488"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22417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23900" y="365125"/>
            <a:ext cx="10629900" cy="1325563"/>
          </a:xfrm>
        </p:spPr>
        <p:txBody>
          <a:bodyPr/>
          <a:lstStyle/>
          <a:p>
            <a:r>
              <a:rPr lang="en-US"/>
              <a:t>Click to edit Master title style</a:t>
            </a:r>
            <a:endParaRPr lang="en-GB"/>
          </a:p>
        </p:txBody>
      </p:sp>
    </p:spTree>
    <p:extLst>
      <p:ext uri="{BB962C8B-B14F-4D97-AF65-F5344CB8AC3E}">
        <p14:creationId xmlns:p14="http://schemas.microsoft.com/office/powerpoint/2010/main" val="817072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7399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57646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840618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365125"/>
            <a:ext cx="10633800" cy="1325563"/>
          </a:xfrm>
          <a:prstGeom prst="rect">
            <a:avLst/>
          </a:prstGeom>
          <a:solidFill>
            <a:srgbClr val="49E8D9">
              <a:alpha val="40000"/>
            </a:srgbClr>
          </a:solidFill>
        </p:spPr>
        <p:txBody>
          <a:bodyPr vert="horz" lIns="91440" tIns="45720" rIns="91440" bIns="45720" rtlCol="0" anchor="ctr">
            <a:normAutofit/>
          </a:bodyPr>
          <a:lstStyle/>
          <a:p>
            <a:r>
              <a:rPr lang="en-US" dirty="0"/>
              <a:t>Klicken Sie hier, um den Master-Titelstil zu bearbeiten</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Klicken Sie auf , um Mastertextstile zu bearbeiten</a:t>
            </a:r>
          </a:p>
          <a:p>
            <a:pPr lvl="1"/>
            <a:r>
              <a:rPr lang="en-US" dirty="0"/>
              <a:t>Zweite Ebene</a:t>
            </a:r>
          </a:p>
          <a:p>
            <a:pPr lvl="2"/>
            <a:r>
              <a:rPr lang="en-US" dirty="0"/>
              <a:t>Dritte Ebene</a:t>
            </a:r>
          </a:p>
        </p:txBody>
      </p:sp>
      <p:sp>
        <p:nvSpPr>
          <p:cNvPr id="7" name="Rectangle 6"/>
          <p:cNvSpPr/>
          <p:nvPr userDrawn="1"/>
        </p:nvSpPr>
        <p:spPr>
          <a:xfrm>
            <a:off x="0" y="0"/>
            <a:ext cx="720000" cy="6858000"/>
          </a:xfrm>
          <a:prstGeom prst="rect">
            <a:avLst/>
          </a:prstGeom>
          <a:solidFill>
            <a:srgbClr val="007B78"/>
          </a:solidFill>
          <a:ln>
            <a:solidFill>
              <a:srgbClr val="007B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95215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7B78"/>
        </a:buClr>
        <a:buFont typeface="Arial" panose="020B0604020202020204" pitchFamily="34" charset="0"/>
        <a:buChar char="•"/>
        <a:defRPr sz="2800" kern="1200">
          <a:solidFill>
            <a:schemeClr val="tx1"/>
          </a:solidFill>
          <a:latin typeface="+mn-lt"/>
          <a:ea typeface="+mn-ea"/>
          <a:cs typeface="+mn-cs"/>
        </a:defRPr>
      </a:lvl1pPr>
      <a:lvl2pPr marL="460800" indent="-228600" algn="l" defTabSz="914400" rtl="0" eaLnBrk="1" latinLnBrk="0" hangingPunct="1">
        <a:lnSpc>
          <a:spcPct val="90000"/>
        </a:lnSpc>
        <a:spcBef>
          <a:spcPts val="500"/>
        </a:spcBef>
        <a:buClr>
          <a:srgbClr val="007B78"/>
        </a:buClr>
        <a:buSzPct val="80000"/>
        <a:buFont typeface="Courier New" panose="02070309020205020404" pitchFamily="49" charset="0"/>
        <a:buChar char="o"/>
        <a:defRPr sz="2400" kern="1200">
          <a:solidFill>
            <a:schemeClr val="tx1"/>
          </a:solidFill>
          <a:latin typeface="+mn-lt"/>
          <a:ea typeface="+mn-ea"/>
          <a:cs typeface="+mn-cs"/>
        </a:defRPr>
      </a:lvl2pPr>
      <a:lvl3pPr marL="691200" indent="-228600" algn="l" defTabSz="914400" rtl="0" eaLnBrk="1" latinLnBrk="0" hangingPunct="1">
        <a:lnSpc>
          <a:spcPct val="90000"/>
        </a:lnSpc>
        <a:spcBef>
          <a:spcPts val="500"/>
        </a:spcBef>
        <a:buClr>
          <a:srgbClr val="007B78"/>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7B78"/>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7B78"/>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hyperlink" Target="http://creativecommons.org/licenses/by-nc-sa/4.0/" TargetMode="External"/><Relationship Id="rId1" Type="http://schemas.openxmlformats.org/officeDocument/2006/relationships/slideLayout" Target="../slideLayouts/slideLayout2.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Modul 3: Kommunikation und Hilfestellung</a:t>
            </a:r>
            <a:r>
              <a:rPr lang="de-DE" dirty="0"/>
              <a:t> </a:t>
            </a:r>
            <a:endParaRPr lang="en-GB" dirty="0"/>
          </a:p>
        </p:txBody>
      </p:sp>
      <p:sp>
        <p:nvSpPr>
          <p:cNvPr id="3" name="Text Placeholder 2"/>
          <p:cNvSpPr>
            <a:spLocks noGrp="1"/>
          </p:cNvSpPr>
          <p:nvPr>
            <p:ph type="body" idx="1"/>
          </p:nvPr>
        </p:nvSpPr>
        <p:spPr/>
        <p:txBody>
          <a:bodyPr/>
          <a:lstStyle/>
          <a:p>
            <a:r>
              <a:rPr lang="en-GB" dirty="0"/>
              <a:t>My-e-Start-Online-</a:t>
            </a:r>
            <a:r>
              <a:rPr lang="en-GB" dirty="0" err="1"/>
              <a:t>Kurs</a:t>
            </a:r>
            <a:r>
              <a:rPr lang="en-GB" dirty="0"/>
              <a:t> – </a:t>
            </a:r>
            <a:r>
              <a:rPr lang="en-GB" dirty="0" err="1"/>
              <a:t>vermittelt</a:t>
            </a:r>
            <a:r>
              <a:rPr lang="en-GB" dirty="0"/>
              <a:t> </a:t>
            </a:r>
            <a:r>
              <a:rPr lang="en-GB" dirty="0" err="1"/>
              <a:t>Ihnen</a:t>
            </a:r>
            <a:r>
              <a:rPr lang="en-GB" dirty="0"/>
              <a:t> die </a:t>
            </a:r>
            <a:r>
              <a:rPr lang="en-GB" dirty="0" err="1"/>
              <a:t>grundlegenden</a:t>
            </a:r>
            <a:r>
              <a:rPr lang="en-GB" dirty="0"/>
              <a:t> </a:t>
            </a:r>
            <a:r>
              <a:rPr lang="en-GB" dirty="0" err="1"/>
              <a:t>digitalen</a:t>
            </a:r>
            <a:r>
              <a:rPr lang="en-GB" dirty="0"/>
              <a:t> </a:t>
            </a:r>
            <a:r>
              <a:rPr lang="en-GB" dirty="0" err="1"/>
              <a:t>Fähigkeiten</a:t>
            </a:r>
            <a:r>
              <a:rPr lang="en-GB" dirty="0"/>
              <a:t> </a:t>
            </a:r>
            <a:r>
              <a:rPr lang="en-GB" dirty="0" err="1"/>
              <a:t>zur</a:t>
            </a:r>
            <a:r>
              <a:rPr lang="en-GB" dirty="0"/>
              <a:t> </a:t>
            </a:r>
            <a:r>
              <a:rPr lang="en-GB" dirty="0" err="1"/>
              <a:t>Nutzung</a:t>
            </a:r>
            <a:r>
              <a:rPr lang="en-GB" dirty="0"/>
              <a:t> der </a:t>
            </a:r>
            <a:r>
              <a:rPr lang="en-GB" dirty="0" err="1"/>
              <a:t>gängigsten</a:t>
            </a:r>
            <a:r>
              <a:rPr lang="en-GB" dirty="0"/>
              <a:t> </a:t>
            </a:r>
            <a:r>
              <a:rPr lang="en-GB" dirty="0" err="1"/>
              <a:t>elektronischen</a:t>
            </a:r>
            <a:r>
              <a:rPr lang="en-GB" dirty="0"/>
              <a:t> </a:t>
            </a:r>
            <a:r>
              <a:rPr lang="en-GB" dirty="0" err="1"/>
              <a:t>Behördendienste</a:t>
            </a:r>
            <a:r>
              <a:rPr lang="en-GB" dirty="0"/>
              <a:t> und E-Commerce-</a:t>
            </a:r>
            <a:r>
              <a:rPr lang="en-GB" dirty="0" err="1"/>
              <a:t>Dienste</a:t>
            </a:r>
            <a:endParaRPr lang="en-GB" dirty="0"/>
          </a:p>
        </p:txBody>
      </p:sp>
    </p:spTree>
    <p:extLst>
      <p:ext uri="{BB962C8B-B14F-4D97-AF65-F5344CB8AC3E}">
        <p14:creationId xmlns:p14="http://schemas.microsoft.com/office/powerpoint/2010/main" val="1256777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C18107A6-BDF2-48E5-8397-0AEEE37779DB}"/>
              </a:ext>
            </a:extLst>
          </p:cNvPr>
          <p:cNvSpPr>
            <a:spLocks noGrp="1"/>
          </p:cNvSpPr>
          <p:nvPr>
            <p:ph type="title"/>
          </p:nvPr>
        </p:nvSpPr>
        <p:spPr>
          <a:xfrm>
            <a:off x="727074" y="365125"/>
            <a:ext cx="10626725" cy="1325563"/>
          </a:xfrm>
        </p:spPr>
        <p:txBody>
          <a:bodyPr/>
          <a:lstStyle/>
          <a:p>
            <a:r>
              <a:rPr lang="de-AT" dirty="0"/>
              <a:t>Aktivitäten zur Wissensvertiefung</a:t>
            </a:r>
            <a:endParaRPr lang="en-GB" dirty="0"/>
          </a:p>
        </p:txBody>
      </p:sp>
      <p:sp>
        <p:nvSpPr>
          <p:cNvPr id="15" name="Content Placeholder 2">
            <a:extLst>
              <a:ext uri="{FF2B5EF4-FFF2-40B4-BE49-F238E27FC236}">
                <a16:creationId xmlns:a16="http://schemas.microsoft.com/office/drawing/2014/main" id="{B2D2A78E-6388-466F-9E1F-F42384602F70}"/>
              </a:ext>
            </a:extLst>
          </p:cNvPr>
          <p:cNvSpPr>
            <a:spLocks noGrp="1"/>
          </p:cNvSpPr>
          <p:nvPr>
            <p:ph idx="1"/>
          </p:nvPr>
        </p:nvSpPr>
        <p:spPr>
          <a:xfrm>
            <a:off x="838200" y="1825624"/>
            <a:ext cx="10515600" cy="4908807"/>
          </a:xfrm>
        </p:spPr>
        <p:txBody>
          <a:bodyPr>
            <a:normAutofit lnSpcReduction="10000"/>
          </a:bodyPr>
          <a:lstStyle/>
          <a:p>
            <a:pPr marL="803275" indent="0">
              <a:buNone/>
            </a:pPr>
            <a:r>
              <a:rPr lang="en-GB" sz="3200" b="1" dirty="0" err="1">
                <a:solidFill>
                  <a:srgbClr val="007B78"/>
                </a:solidFill>
              </a:rPr>
              <a:t>Aktivität</a:t>
            </a:r>
            <a:r>
              <a:rPr lang="en-GB" sz="3200" b="1" dirty="0">
                <a:solidFill>
                  <a:srgbClr val="007B78"/>
                </a:solidFill>
              </a:rPr>
              <a:t> </a:t>
            </a:r>
            <a:r>
              <a:rPr lang="en-GB" sz="3200" b="1" dirty="0">
                <a:solidFill>
                  <a:srgbClr val="007B78"/>
                </a:solidFill>
              </a:rPr>
              <a:t>1</a:t>
            </a:r>
            <a:r>
              <a:rPr lang="en-GB" sz="2400" b="1" dirty="0">
                <a:solidFill>
                  <a:srgbClr val="007B78"/>
                </a:solidFill>
              </a:rPr>
              <a:t>:</a:t>
            </a:r>
            <a:endParaRPr lang="en-GB" sz="2400" dirty="0"/>
          </a:p>
          <a:p>
            <a:pPr marL="1146175" indent="-342900"/>
            <a:r>
              <a:rPr lang="de-DE" sz="2400" dirty="0"/>
              <a:t>Verfassen Sie eine E-Mail und schicken Sie sie an Dimitar </a:t>
            </a:r>
            <a:r>
              <a:rPr lang="de-DE" sz="2400" dirty="0" err="1"/>
              <a:t>Zlatanov</a:t>
            </a:r>
            <a:r>
              <a:rPr lang="de-DE" sz="2400" dirty="0"/>
              <a:t> in Bulgarien (</a:t>
            </a:r>
            <a:r>
              <a:rPr lang="de-DE" sz="2400" dirty="0" err="1"/>
              <a:t>My</a:t>
            </a:r>
            <a:r>
              <a:rPr lang="de-DE" sz="2400" dirty="0"/>
              <a:t> e-Start-Partner). Beachten Sie beim Schreiben die Netiquette. </a:t>
            </a:r>
          </a:p>
          <a:p>
            <a:pPr marL="1146175" indent="-342900"/>
            <a:r>
              <a:rPr lang="de-DE" sz="2400" dirty="0"/>
              <a:t>Eine Freundin ist ebenfalls an dem Projekt interessiert; wie würden Sie dies in Ihrer E-Mail erwähnen</a:t>
            </a:r>
            <a:r>
              <a:rPr lang="en-GB" sz="2400" dirty="0" smtClean="0"/>
              <a:t>?</a:t>
            </a:r>
            <a:endParaRPr lang="en-GB" sz="2400" dirty="0"/>
          </a:p>
          <a:p>
            <a:pPr marL="803275" indent="0">
              <a:buNone/>
            </a:pPr>
            <a:endParaRPr lang="en-GB" sz="2400" dirty="0"/>
          </a:p>
          <a:p>
            <a:pPr marL="803275" indent="0">
              <a:buNone/>
            </a:pPr>
            <a:r>
              <a:rPr lang="en-GB" sz="3200" b="1" dirty="0" err="1">
                <a:solidFill>
                  <a:srgbClr val="007B78"/>
                </a:solidFill>
              </a:rPr>
              <a:t>Aktivität</a:t>
            </a:r>
            <a:r>
              <a:rPr lang="en-GB" sz="3200" b="1" dirty="0">
                <a:solidFill>
                  <a:srgbClr val="007B78"/>
                </a:solidFill>
              </a:rPr>
              <a:t> </a:t>
            </a:r>
            <a:r>
              <a:rPr lang="en-GB" sz="3200" b="1" dirty="0">
                <a:solidFill>
                  <a:srgbClr val="007B78"/>
                </a:solidFill>
              </a:rPr>
              <a:t>2:</a:t>
            </a:r>
            <a:endParaRPr lang="en-GB" sz="3200" dirty="0"/>
          </a:p>
          <a:p>
            <a:pPr marL="1146175" indent="-342900"/>
            <a:r>
              <a:rPr lang="de-DE" sz="2400" dirty="0"/>
              <a:t>Was ist Ihrer Meinung nach die beste Methode, mit Ihrem örtlichen Postamt zu kommunizieren?</a:t>
            </a:r>
          </a:p>
          <a:p>
            <a:pPr marL="1146175" indent="-342900"/>
            <a:r>
              <a:rPr lang="de-DE" sz="2400" dirty="0"/>
              <a:t>Warum? Welche Vorteile hat diese Option in Bezug auf Zeit, Energie und Verständlichkeit</a:t>
            </a:r>
            <a:r>
              <a:rPr lang="en-GB" sz="2400" dirty="0" smtClean="0"/>
              <a:t>?</a:t>
            </a:r>
            <a:endParaRPr lang="en-GB" sz="2400" dirty="0"/>
          </a:p>
          <a:p>
            <a:pPr marL="803275" indent="0">
              <a:buNone/>
            </a:pPr>
            <a:endParaRPr lang="en-GB" sz="2400" dirty="0"/>
          </a:p>
        </p:txBody>
      </p:sp>
      <p:pic>
        <p:nvPicPr>
          <p:cNvPr id="16" name="Picture 15">
            <a:extLst>
              <a:ext uri="{FF2B5EF4-FFF2-40B4-BE49-F238E27FC236}">
                <a16:creationId xmlns:a16="http://schemas.microsoft.com/office/drawing/2014/main" id="{D1BFC76C-2D9F-4B62-8B44-39F7C7FB6320}"/>
              </a:ext>
            </a:extLst>
          </p:cNvPr>
          <p:cNvPicPr/>
          <p:nvPr/>
        </p:nvPicPr>
        <p:blipFill>
          <a:blip r:embed="rId2"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8200" y="1825625"/>
            <a:ext cx="719455" cy="719455"/>
          </a:xfrm>
          <a:prstGeom prst="rect">
            <a:avLst/>
          </a:prstGeom>
        </p:spPr>
      </p:pic>
      <p:pic>
        <p:nvPicPr>
          <p:cNvPr id="17" name="Picture 16">
            <a:extLst>
              <a:ext uri="{FF2B5EF4-FFF2-40B4-BE49-F238E27FC236}">
                <a16:creationId xmlns:a16="http://schemas.microsoft.com/office/drawing/2014/main" id="{7C690B8B-5269-4C74-BE0A-1D1ABE72E373}"/>
              </a:ext>
            </a:extLst>
          </p:cNvPr>
          <p:cNvPicPr/>
          <p:nvPr/>
        </p:nvPicPr>
        <p:blipFill>
          <a:blip r:embed="rId2"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8200" y="4318400"/>
            <a:ext cx="719455" cy="719455"/>
          </a:xfrm>
          <a:prstGeom prst="rect">
            <a:avLst/>
          </a:prstGeom>
        </p:spPr>
      </p:pic>
    </p:spTree>
    <p:extLst>
      <p:ext uri="{BB962C8B-B14F-4D97-AF65-F5344CB8AC3E}">
        <p14:creationId xmlns:p14="http://schemas.microsoft.com/office/powerpoint/2010/main" val="2397836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Reflektieren</a:t>
            </a:r>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8632355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Fragen</a:t>
            </a:r>
            <a:endParaRPr lang="en-GB" dirty="0"/>
          </a:p>
        </p:txBody>
      </p:sp>
      <p:sp>
        <p:nvSpPr>
          <p:cNvPr id="6" name="Content Placeholder 5">
            <a:extLst>
              <a:ext uri="{FF2B5EF4-FFF2-40B4-BE49-F238E27FC236}">
                <a16:creationId xmlns:a16="http://schemas.microsoft.com/office/drawing/2014/main" id="{A1F9D80B-3E08-4365-848E-D9336057CCAE}"/>
              </a:ext>
            </a:extLst>
          </p:cNvPr>
          <p:cNvSpPr>
            <a:spLocks noGrp="1"/>
          </p:cNvSpPr>
          <p:nvPr>
            <p:ph idx="1"/>
          </p:nvPr>
        </p:nvSpPr>
        <p:spPr/>
        <p:txBody>
          <a:bodyPr>
            <a:normAutofit/>
          </a:bodyPr>
          <a:lstStyle/>
          <a:p>
            <a:pPr marL="514350" indent="-514350">
              <a:buFont typeface="+mj-lt"/>
              <a:buAutoNum type="arabicPeriod"/>
            </a:pPr>
            <a:r>
              <a:rPr lang="de-DE" sz="2400" dirty="0"/>
              <a:t>Wie verstehen Sie das Konzept der </a:t>
            </a:r>
            <a:r>
              <a:rPr lang="de-DE" sz="2400" dirty="0" smtClean="0"/>
              <a:t>„Netiquette“ </a:t>
            </a:r>
            <a:r>
              <a:rPr lang="de-DE" sz="2400" dirty="0"/>
              <a:t>in der Praxis</a:t>
            </a:r>
            <a:r>
              <a:rPr lang="en-US" sz="2400" dirty="0" smtClean="0"/>
              <a:t>?</a:t>
            </a:r>
            <a:endParaRPr lang="en-GB" sz="2400" dirty="0"/>
          </a:p>
          <a:p>
            <a:pPr marL="514350" indent="-514350">
              <a:buFont typeface="+mj-lt"/>
              <a:buAutoNum type="arabicPeriod"/>
            </a:pPr>
            <a:r>
              <a:rPr lang="de-DE" sz="2400" dirty="0"/>
              <a:t>Welche Faktoren berücksichtigen Sie, bevor Sie entscheiden, wie Sie am besten mit einem Dienst oder einem Unternehmen kommunizieren</a:t>
            </a:r>
            <a:r>
              <a:rPr lang="en-GB" sz="2400" dirty="0" smtClean="0"/>
              <a:t>? </a:t>
            </a:r>
            <a:endParaRPr lang="en-GB" sz="2400" dirty="0"/>
          </a:p>
          <a:p>
            <a:pPr marL="514350" indent="-514350">
              <a:buFont typeface="+mj-lt"/>
              <a:buAutoNum type="arabicPeriod"/>
            </a:pPr>
            <a:r>
              <a:rPr lang="de-DE" sz="2400"/>
              <a:t>Wenn Sie online einen Ort gefunden haben, den Sie gerne besuchen möchten, wissen Sie dann, wie Sie Ihre Smartphone-Karten-App nutzen können, um dorthin zu gelangen?</a:t>
            </a:r>
            <a:endParaRPr lang="en-GB" sz="2400" dirty="0"/>
          </a:p>
        </p:txBody>
      </p:sp>
    </p:spTree>
    <p:extLst>
      <p:ext uri="{BB962C8B-B14F-4D97-AF65-F5344CB8AC3E}">
        <p14:creationId xmlns:p14="http://schemas.microsoft.com/office/powerpoint/2010/main" val="828614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6" grpId="1"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Informationen zum Projekt</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7777569"/>
              </p:ext>
            </p:extLst>
          </p:nvPr>
        </p:nvGraphicFramePr>
        <p:xfrm>
          <a:off x="838199" y="1866265"/>
          <a:ext cx="10587709" cy="3995635"/>
        </p:xfrm>
        <a:graphic>
          <a:graphicData uri="http://schemas.openxmlformats.org/drawingml/2006/table">
            <a:tbl>
              <a:tblPr>
                <a:tableStyleId>{5C22544A-7EE6-4342-B048-85BDC9FD1C3A}</a:tableStyleId>
              </a:tblPr>
              <a:tblGrid>
                <a:gridCol w="1314451">
                  <a:extLst>
                    <a:ext uri="{9D8B030D-6E8A-4147-A177-3AD203B41FA5}">
                      <a16:colId xmlns:a16="http://schemas.microsoft.com/office/drawing/2014/main" val="20000"/>
                    </a:ext>
                  </a:extLst>
                </a:gridCol>
                <a:gridCol w="431165">
                  <a:extLst>
                    <a:ext uri="{9D8B030D-6E8A-4147-A177-3AD203B41FA5}">
                      <a16:colId xmlns:a16="http://schemas.microsoft.com/office/drawing/2014/main" val="20001"/>
                    </a:ext>
                  </a:extLst>
                </a:gridCol>
                <a:gridCol w="8842093">
                  <a:extLst>
                    <a:ext uri="{9D8B030D-6E8A-4147-A177-3AD203B41FA5}">
                      <a16:colId xmlns:a16="http://schemas.microsoft.com/office/drawing/2014/main" val="20002"/>
                    </a:ext>
                  </a:extLst>
                </a:gridCol>
              </a:tblGrid>
              <a:tr h="354670">
                <a:tc gridSpan="2">
                  <a:txBody>
                    <a:bodyPr/>
                    <a:lstStyle/>
                    <a:p>
                      <a:r>
                        <a:rPr lang="en-GB" dirty="0" err="1" smtClean="0"/>
                        <a:t>Projekttitel</a:t>
                      </a:r>
                      <a:r>
                        <a:rPr lang="en-GB" dirty="0" smtClean="0"/>
                        <a:t>:</a:t>
                      </a:r>
                      <a:endParaRPr lang="en-GB" dirty="0"/>
                    </a:p>
                  </a:txBody>
                  <a:tcPr>
                    <a:noFill/>
                  </a:tcPr>
                </a:tc>
                <a:tc hMerge="1">
                  <a:txBody>
                    <a:bodyPr/>
                    <a:lstStyle/>
                    <a:p>
                      <a:endParaRPr lang="en-GB"/>
                    </a:p>
                  </a:txBody>
                  <a:tcPr/>
                </a:tc>
                <a:tc>
                  <a:txBody>
                    <a:bodyPr/>
                    <a:lstStyle/>
                    <a:p>
                      <a:r>
                        <a:rPr lang="en-GB" b="1" dirty="0" smtClean="0">
                          <a:solidFill>
                            <a:srgbClr val="007B78"/>
                          </a:solidFill>
                        </a:rPr>
                        <a:t>My </a:t>
                      </a:r>
                      <a:r>
                        <a:rPr lang="en-GB" b="1" dirty="0" smtClean="0">
                          <a:solidFill>
                            <a:srgbClr val="007B78"/>
                          </a:solidFill>
                        </a:rPr>
                        <a:t>e-Start</a:t>
                      </a:r>
                      <a:endParaRPr lang="en-GB" b="1" dirty="0">
                        <a:solidFill>
                          <a:srgbClr val="007B78"/>
                        </a:solidFill>
                      </a:endParaRPr>
                    </a:p>
                  </a:txBody>
                  <a:tcPr>
                    <a:noFill/>
                  </a:tcPr>
                </a:tc>
                <a:extLst>
                  <a:ext uri="{0D108BD9-81ED-4DB2-BD59-A6C34878D82A}">
                    <a16:rowId xmlns:a16="http://schemas.microsoft.com/office/drawing/2014/main" val="10000"/>
                  </a:ext>
                </a:extLst>
              </a:tr>
              <a:tr h="354670">
                <a:tc gridSpan="2">
                  <a:txBody>
                    <a:bodyPr/>
                    <a:lstStyle/>
                    <a:p>
                      <a:r>
                        <a:rPr lang="en-GB" dirty="0" smtClean="0"/>
                        <a:t>Projektnummer:</a:t>
                      </a:r>
                      <a:endParaRPr lang="en-GB" dirty="0"/>
                    </a:p>
                  </a:txBody>
                  <a:tcPr>
                    <a:noFill/>
                  </a:tcPr>
                </a:tc>
                <a:tc hMerge="1">
                  <a:txBody>
                    <a:bodyPr/>
                    <a:lstStyle/>
                    <a:p>
                      <a:endParaRPr lang="en-GB"/>
                    </a:p>
                  </a:txBody>
                  <a:tcPr/>
                </a:tc>
                <a:tc>
                  <a:txBody>
                    <a:bodyPr/>
                    <a:lstStyle/>
                    <a:p>
                      <a:r>
                        <a:rPr lang="en-GB" dirty="0" smtClean="0"/>
                        <a:t>2020-1-DE02-KA204-007410</a:t>
                      </a:r>
                      <a:endParaRPr lang="en-GB" dirty="0"/>
                    </a:p>
                  </a:txBody>
                  <a:tcPr>
                    <a:noFill/>
                  </a:tcPr>
                </a:tc>
                <a:extLst>
                  <a:ext uri="{0D108BD9-81ED-4DB2-BD59-A6C34878D82A}">
                    <a16:rowId xmlns:a16="http://schemas.microsoft.com/office/drawing/2014/main" val="10001"/>
                  </a:ext>
                </a:extLst>
              </a:tr>
              <a:tr h="354670">
                <a:tc gridSpan="2">
                  <a:txBody>
                    <a:bodyPr/>
                    <a:lstStyle/>
                    <a:p>
                      <a:endParaRPr lang="en-GB" dirty="0"/>
                    </a:p>
                  </a:txBody>
                  <a:tcPr>
                    <a:noFill/>
                  </a:tcPr>
                </a:tc>
                <a:tc hMerge="1">
                  <a:txBody>
                    <a:bodyPr/>
                    <a:lstStyle/>
                    <a:p>
                      <a:endParaRPr lang="en-GB"/>
                    </a:p>
                  </a:txBody>
                  <a:tcPr/>
                </a:tc>
                <a:tc>
                  <a:txBody>
                    <a:bodyPr/>
                    <a:lstStyle/>
                    <a:p>
                      <a:endParaRPr lang="en-GB" dirty="0"/>
                    </a:p>
                  </a:txBody>
                  <a:tcPr>
                    <a:noFill/>
                  </a:tcPr>
                </a:tc>
                <a:extLst>
                  <a:ext uri="{0D108BD9-81ED-4DB2-BD59-A6C34878D82A}">
                    <a16:rowId xmlns:a16="http://schemas.microsoft.com/office/drawing/2014/main" val="10002"/>
                  </a:ext>
                </a:extLst>
              </a:tr>
              <a:tr h="354670">
                <a:tc gridSpan="2">
                  <a:txBody>
                    <a:bodyPr/>
                    <a:lstStyle/>
                    <a:p>
                      <a:endParaRPr lang="en-GB" dirty="0"/>
                    </a:p>
                  </a:txBody>
                  <a:tcPr>
                    <a:noFill/>
                  </a:tcPr>
                </a:tc>
                <a:tc hMerge="1">
                  <a:txBody>
                    <a:bodyPr/>
                    <a:lstStyle/>
                    <a:p>
                      <a:endParaRPr lang="en-GB"/>
                    </a:p>
                  </a:txBody>
                  <a:tcPr/>
                </a:tc>
                <a:tc>
                  <a:txBody>
                    <a:bodyPr/>
                    <a:lstStyle/>
                    <a:p>
                      <a:endParaRPr lang="en-GB" dirty="0"/>
                    </a:p>
                  </a:txBody>
                  <a:tcPr>
                    <a:noFill/>
                  </a:tcPr>
                </a:tc>
                <a:extLst>
                  <a:ext uri="{0D108BD9-81ED-4DB2-BD59-A6C34878D82A}">
                    <a16:rowId xmlns:a16="http://schemas.microsoft.com/office/drawing/2014/main" val="10003"/>
                  </a:ext>
                </a:extLst>
              </a:tr>
              <a:tr h="354670">
                <a:tc gridSpan="2">
                  <a:txBody>
                    <a:bodyPr/>
                    <a:lstStyle/>
                    <a:p>
                      <a:endParaRPr lang="en-GB" dirty="0"/>
                    </a:p>
                  </a:txBody>
                  <a:tcPr>
                    <a:noFill/>
                  </a:tcPr>
                </a:tc>
                <a:tc hMerge="1">
                  <a:txBody>
                    <a:bodyPr/>
                    <a:lstStyle/>
                    <a:p>
                      <a:endParaRPr lang="en-GB"/>
                    </a:p>
                  </a:txBody>
                  <a:tcPr/>
                </a:tc>
                <a:tc>
                  <a:txBody>
                    <a:bodyPr/>
                    <a:lstStyle/>
                    <a:p>
                      <a:endParaRPr lang="en-GB" dirty="0"/>
                    </a:p>
                  </a:txBody>
                  <a:tcPr>
                    <a:noFill/>
                  </a:tcPr>
                </a:tc>
                <a:extLst>
                  <a:ext uri="{0D108BD9-81ED-4DB2-BD59-A6C34878D82A}">
                    <a16:rowId xmlns:a16="http://schemas.microsoft.com/office/drawing/2014/main" val="10004"/>
                  </a:ext>
                </a:extLst>
              </a:tr>
              <a:tr h="354670">
                <a:tc gridSpan="2">
                  <a:txBody>
                    <a:bodyPr/>
                    <a:lstStyle/>
                    <a:p>
                      <a:endParaRPr lang="en-GB" dirty="0"/>
                    </a:p>
                  </a:txBody>
                  <a:tcPr>
                    <a:noFill/>
                  </a:tcPr>
                </a:tc>
                <a:tc hMerge="1">
                  <a:txBody>
                    <a:bodyPr/>
                    <a:lstStyle/>
                    <a:p>
                      <a:endParaRPr lang="en-GB"/>
                    </a:p>
                  </a:txBody>
                  <a:tcPr/>
                </a:tc>
                <a:tc>
                  <a:txBody>
                    <a:bodyPr/>
                    <a:lstStyle/>
                    <a:p>
                      <a:endParaRPr lang="en-GB" dirty="0"/>
                    </a:p>
                  </a:txBody>
                  <a:tcPr>
                    <a:noFill/>
                  </a:tcPr>
                </a:tc>
                <a:extLst>
                  <a:ext uri="{0D108BD9-81ED-4DB2-BD59-A6C34878D82A}">
                    <a16:rowId xmlns:a16="http://schemas.microsoft.com/office/drawing/2014/main" val="10005"/>
                  </a:ext>
                </a:extLst>
              </a:tr>
              <a:tr h="886675">
                <a:tc gridSpan="3">
                  <a:txBody>
                    <a:bodyPr/>
                    <a:lstStyle/>
                    <a:p>
                      <a:r>
                        <a:rPr lang="en-GB" dirty="0" smtClean="0"/>
                        <a:t>Dieses </a:t>
                      </a:r>
                      <a:r>
                        <a:rPr lang="en-GB" dirty="0" err="1" smtClean="0"/>
                        <a:t>Projekt</a:t>
                      </a:r>
                      <a:r>
                        <a:rPr lang="en-GB" dirty="0" smtClean="0"/>
                        <a:t> </a:t>
                      </a:r>
                      <a:r>
                        <a:rPr lang="en-GB" dirty="0" err="1" smtClean="0"/>
                        <a:t>wurde</a:t>
                      </a:r>
                      <a:r>
                        <a:rPr lang="en-GB" dirty="0" smtClean="0"/>
                        <a:t> </a:t>
                      </a:r>
                      <a:r>
                        <a:rPr lang="en-GB" dirty="0" err="1" smtClean="0"/>
                        <a:t>mit</a:t>
                      </a:r>
                      <a:r>
                        <a:rPr lang="en-GB" dirty="0" smtClean="0"/>
                        <a:t> </a:t>
                      </a:r>
                      <a:r>
                        <a:rPr lang="en-GB" dirty="0" err="1" smtClean="0"/>
                        <a:t>Unterstützung</a:t>
                      </a:r>
                      <a:r>
                        <a:rPr lang="en-GB" dirty="0" smtClean="0"/>
                        <a:t> der </a:t>
                      </a:r>
                      <a:r>
                        <a:rPr lang="en-GB" dirty="0" err="1" smtClean="0"/>
                        <a:t>Europäischen</a:t>
                      </a:r>
                      <a:r>
                        <a:rPr lang="en-GB" dirty="0" smtClean="0"/>
                        <a:t> </a:t>
                      </a:r>
                      <a:r>
                        <a:rPr lang="en-GB" dirty="0" err="1" smtClean="0"/>
                        <a:t>Kommission</a:t>
                      </a:r>
                      <a:r>
                        <a:rPr lang="en-GB" dirty="0" smtClean="0"/>
                        <a:t> </a:t>
                      </a:r>
                      <a:r>
                        <a:rPr lang="en-GB" dirty="0" err="1" smtClean="0"/>
                        <a:t>finanziert</a:t>
                      </a:r>
                      <a:r>
                        <a:rPr lang="en-GB" dirty="0" smtClean="0"/>
                        <a:t>. Die </a:t>
                      </a:r>
                      <a:r>
                        <a:rPr lang="en-GB" dirty="0" err="1" smtClean="0"/>
                        <a:t>Verantwortung</a:t>
                      </a:r>
                      <a:r>
                        <a:rPr lang="en-GB" dirty="0" smtClean="0"/>
                        <a:t> </a:t>
                      </a:r>
                      <a:r>
                        <a:rPr lang="en-GB" dirty="0" err="1" smtClean="0"/>
                        <a:t>für</a:t>
                      </a:r>
                      <a:r>
                        <a:rPr lang="en-GB" dirty="0" smtClean="0"/>
                        <a:t> den </a:t>
                      </a:r>
                      <a:r>
                        <a:rPr lang="en-GB" dirty="0" err="1" smtClean="0"/>
                        <a:t>Inhalt</a:t>
                      </a:r>
                      <a:r>
                        <a:rPr lang="en-GB" dirty="0" smtClean="0"/>
                        <a:t> </a:t>
                      </a:r>
                      <a:r>
                        <a:rPr lang="en-GB" dirty="0" err="1" smtClean="0"/>
                        <a:t>dieser</a:t>
                      </a:r>
                      <a:r>
                        <a:rPr lang="en-GB" dirty="0" smtClean="0"/>
                        <a:t> </a:t>
                      </a:r>
                      <a:r>
                        <a:rPr lang="en-GB" dirty="0" err="1" smtClean="0"/>
                        <a:t>Veröffentlichung</a:t>
                      </a:r>
                      <a:r>
                        <a:rPr lang="en-GB" dirty="0" smtClean="0"/>
                        <a:t> (</a:t>
                      </a:r>
                      <a:r>
                        <a:rPr lang="en-GB" dirty="0" err="1" smtClean="0"/>
                        <a:t>Mitteilung</a:t>
                      </a:r>
                      <a:r>
                        <a:rPr lang="en-GB" dirty="0" smtClean="0"/>
                        <a:t>) </a:t>
                      </a:r>
                      <a:r>
                        <a:rPr lang="en-GB" dirty="0" err="1" smtClean="0"/>
                        <a:t>trägt</a:t>
                      </a:r>
                      <a:r>
                        <a:rPr lang="en-GB" dirty="0" smtClean="0"/>
                        <a:t> </a:t>
                      </a:r>
                      <a:r>
                        <a:rPr lang="en-GB" dirty="0" err="1" smtClean="0"/>
                        <a:t>allein</a:t>
                      </a:r>
                      <a:r>
                        <a:rPr lang="en-GB" dirty="0" smtClean="0"/>
                        <a:t> der*die </a:t>
                      </a:r>
                      <a:r>
                        <a:rPr lang="en-GB" dirty="0" err="1" smtClean="0"/>
                        <a:t>Verfasser</a:t>
                      </a:r>
                      <a:r>
                        <a:rPr lang="en-GB" dirty="0" smtClean="0"/>
                        <a:t>*in; die </a:t>
                      </a:r>
                      <a:r>
                        <a:rPr lang="en-GB" dirty="0" err="1" smtClean="0"/>
                        <a:t>Kommission</a:t>
                      </a:r>
                      <a:r>
                        <a:rPr lang="en-GB" dirty="0" smtClean="0"/>
                        <a:t> </a:t>
                      </a:r>
                      <a:r>
                        <a:rPr lang="en-GB" dirty="0" err="1" smtClean="0"/>
                        <a:t>haftet</a:t>
                      </a:r>
                      <a:r>
                        <a:rPr lang="en-GB" dirty="0" smtClean="0"/>
                        <a:t> </a:t>
                      </a:r>
                      <a:r>
                        <a:rPr lang="en-GB" dirty="0" err="1" smtClean="0"/>
                        <a:t>nicht</a:t>
                      </a:r>
                      <a:r>
                        <a:rPr lang="en-GB" dirty="0" smtClean="0"/>
                        <a:t> </a:t>
                      </a:r>
                      <a:r>
                        <a:rPr lang="en-GB" dirty="0" err="1" smtClean="0"/>
                        <a:t>für</a:t>
                      </a:r>
                      <a:r>
                        <a:rPr lang="en-GB" dirty="0" smtClean="0"/>
                        <a:t> die </a:t>
                      </a:r>
                      <a:r>
                        <a:rPr lang="en-GB" dirty="0" err="1" smtClean="0"/>
                        <a:t>weitere</a:t>
                      </a:r>
                      <a:r>
                        <a:rPr lang="en-GB" dirty="0" smtClean="0"/>
                        <a:t> </a:t>
                      </a:r>
                      <a:r>
                        <a:rPr lang="en-GB" dirty="0" err="1" smtClean="0"/>
                        <a:t>Verwendung</a:t>
                      </a:r>
                      <a:r>
                        <a:rPr lang="en-GB" dirty="0" smtClean="0"/>
                        <a:t> der </a:t>
                      </a:r>
                      <a:r>
                        <a:rPr lang="en-GB" dirty="0" err="1" smtClean="0"/>
                        <a:t>darin</a:t>
                      </a:r>
                      <a:r>
                        <a:rPr lang="en-GB" dirty="0" smtClean="0"/>
                        <a:t> </a:t>
                      </a:r>
                      <a:r>
                        <a:rPr lang="en-GB" dirty="0" err="1" smtClean="0"/>
                        <a:t>enthaltenen</a:t>
                      </a:r>
                      <a:r>
                        <a:rPr lang="en-GB" dirty="0" smtClean="0"/>
                        <a:t> </a:t>
                      </a:r>
                      <a:r>
                        <a:rPr lang="en-GB" dirty="0" err="1" smtClean="0"/>
                        <a:t>Angaben</a:t>
                      </a:r>
                      <a:r>
                        <a:rPr lang="en-GB" dirty="0" smtClean="0"/>
                        <a:t>.</a:t>
                      </a:r>
                      <a:endParaRPr lang="en-GB" dirty="0"/>
                    </a:p>
                  </a:txBody>
                  <a:tcPr>
                    <a:noFill/>
                  </a:tcPr>
                </a:tc>
                <a:tc hMerge="1">
                  <a:txBody>
                    <a:bodyPr/>
                    <a:lstStyle/>
                    <a:p>
                      <a:endParaRPr lang="en-GB"/>
                    </a:p>
                  </a:txBody>
                  <a:tcPr/>
                </a:tc>
                <a:tc hMerge="1">
                  <a:txBody>
                    <a:bodyPr/>
                    <a:lstStyle/>
                    <a:p>
                      <a:endParaRPr lang="en-GB" dirty="0"/>
                    </a:p>
                  </a:txBody>
                  <a:tcPr>
                    <a:noFill/>
                  </a:tcPr>
                </a:tc>
                <a:extLst>
                  <a:ext uri="{0D108BD9-81ED-4DB2-BD59-A6C34878D82A}">
                    <a16:rowId xmlns:a16="http://schemas.microsoft.com/office/drawing/2014/main" val="10006"/>
                  </a:ext>
                </a:extLst>
              </a:tr>
              <a:tr h="886675">
                <a:tc>
                  <a:txBody>
                    <a:bodyPr/>
                    <a:lstStyle/>
                    <a:p>
                      <a:endParaRPr lang="en-GB" dirty="0"/>
                    </a:p>
                  </a:txBody>
                  <a:tcPr>
                    <a:noFill/>
                  </a:tcPr>
                </a:tc>
                <a:tc gridSpan="2">
                  <a:txBody>
                    <a:bodyPr/>
                    <a:lstStyle/>
                    <a:p>
                      <a:r>
                        <a:rPr lang="en-GB" sz="1200" kern="1200" dirty="0" smtClean="0">
                          <a:solidFill>
                            <a:schemeClr val="dk1"/>
                          </a:solidFill>
                          <a:effectLst/>
                          <a:latin typeface="+mn-lt"/>
                          <a:ea typeface="+mn-ea"/>
                          <a:cs typeface="+mn-cs"/>
                        </a:rPr>
                        <a:t>© 2021 von </a:t>
                      </a:r>
                      <a:r>
                        <a:rPr lang="en-GB" sz="1200" kern="1200" dirty="0" smtClean="0">
                          <a:solidFill>
                            <a:schemeClr val="dk1"/>
                          </a:solidFill>
                          <a:effectLst/>
                          <a:latin typeface="+mn-lt"/>
                          <a:ea typeface="+mn-ea"/>
                          <a:cs typeface="+mn-cs"/>
                        </a:rPr>
                        <a:t>My e-Start-</a:t>
                      </a:r>
                      <a:r>
                        <a:rPr lang="en-GB" sz="1200" kern="1200" dirty="0" err="1" smtClean="0">
                          <a:solidFill>
                            <a:schemeClr val="dk1"/>
                          </a:solidFill>
                          <a:effectLst/>
                          <a:latin typeface="+mn-lt"/>
                          <a:ea typeface="+mn-ea"/>
                          <a:cs typeface="+mn-cs"/>
                        </a:rPr>
                        <a:t>Projekt</a:t>
                      </a:r>
                      <a:r>
                        <a:rPr lang="en-GB" sz="1200" kern="1200" dirty="0" smtClean="0">
                          <a:solidFill>
                            <a:schemeClr val="dk1"/>
                          </a:solidFill>
                          <a:effectLst/>
                          <a:latin typeface="+mn-lt"/>
                          <a:ea typeface="+mn-ea"/>
                          <a:cs typeface="+mn-cs"/>
                        </a:rPr>
                        <a:t>. Dieses Werk ist lizenziert unter einer Creative Commons Attribution-NonCommercial-ShareAlike 4.0 International License: </a:t>
                      </a:r>
                      <a:r>
                        <a:rPr lang="en-GB" sz="1200" u="sng" kern="1200" dirty="0" smtClean="0">
                          <a:solidFill>
                            <a:schemeClr val="dk1"/>
                          </a:solidFill>
                          <a:effectLst/>
                          <a:latin typeface="+mn-lt"/>
                          <a:ea typeface="+mn-ea"/>
                          <a:cs typeface="+mn-cs"/>
                          <a:hlinkClick r:id="rId2"/>
                        </a:rPr>
                        <a:t>http://creativecommons.org/licenses/by-nc-sa/4.0/</a:t>
                      </a:r>
                      <a:endParaRPr lang="en-GB" sz="1200" dirty="0"/>
                    </a:p>
                  </a:txBody>
                  <a:tcPr anchor="ctr">
                    <a:noFill/>
                  </a:tcPr>
                </a:tc>
                <a:tc hMerge="1">
                  <a:txBody>
                    <a:bodyPr/>
                    <a:lstStyle/>
                    <a:p>
                      <a:endParaRPr lang="en-GB" dirty="0"/>
                    </a:p>
                  </a:txBody>
                  <a:tcPr>
                    <a:noFill/>
                  </a:tcPr>
                </a:tc>
                <a:extLst>
                  <a:ext uri="{0D108BD9-81ED-4DB2-BD59-A6C34878D82A}">
                    <a16:rowId xmlns:a16="http://schemas.microsoft.com/office/drawing/2014/main" val="10007"/>
                  </a:ext>
                </a:extLst>
              </a:tr>
            </a:tbl>
          </a:graphicData>
        </a:graphic>
      </p:graphicFrame>
      <p:pic>
        <p:nvPicPr>
          <p:cNvPr id="6" name="Picture 5" descr="Text&#10;&#10;Description automatically generated">
            <a:extLst>
              <a:ext uri="{FF2B5EF4-FFF2-40B4-BE49-F238E27FC236}">
                <a16:creationId xmlns:a16="http://schemas.microsoft.com/office/drawing/2014/main" id="{9E82C3F7-B46D-497E-8532-92CEF9E12C65}"/>
              </a:ext>
            </a:extLst>
          </p:cNvPr>
          <p:cNvPicPr>
            <a:picLocks noChangeAspect="1"/>
          </p:cNvPicPr>
          <p:nvPr/>
        </p:nvPicPr>
        <p:blipFill>
          <a:blip r:embed="rId3"/>
          <a:stretch>
            <a:fillRect/>
          </a:stretch>
        </p:blipFill>
        <p:spPr>
          <a:xfrm>
            <a:off x="10644988" y="6391132"/>
            <a:ext cx="1547012" cy="357139"/>
          </a:xfrm>
          <a:prstGeom prst="rect">
            <a:avLst/>
          </a:prstGeom>
        </p:spPr>
      </p:pic>
      <p:pic>
        <p:nvPicPr>
          <p:cNvPr id="7" name="Picture 6" descr="Graphical user interface&#10;&#10;Description automatically generated with low confidence">
            <a:extLst>
              <a:ext uri="{FF2B5EF4-FFF2-40B4-BE49-F238E27FC236}">
                <a16:creationId xmlns:a16="http://schemas.microsoft.com/office/drawing/2014/main" id="{894EE563-16AE-4055-9324-B697028DCE23}"/>
              </a:ext>
            </a:extLst>
          </p:cNvPr>
          <p:cNvPicPr>
            <a:picLocks noChangeAspect="1"/>
          </p:cNvPicPr>
          <p:nvPr/>
        </p:nvPicPr>
        <p:blipFill rotWithShape="1">
          <a:blip r:embed="rId4"/>
          <a:srcRect l="4164" t="13530" r="5292" b="3567"/>
          <a:stretch/>
        </p:blipFill>
        <p:spPr>
          <a:xfrm>
            <a:off x="1866297" y="6345864"/>
            <a:ext cx="1466850" cy="447675"/>
          </a:xfrm>
          <a:prstGeom prst="rect">
            <a:avLst/>
          </a:prstGeom>
        </p:spPr>
      </p:pic>
      <p:pic>
        <p:nvPicPr>
          <p:cNvPr id="8" name="Picture 7" descr="Icon&#10;&#10;Description automatically generated with medium confidence">
            <a:extLst>
              <a:ext uri="{FF2B5EF4-FFF2-40B4-BE49-F238E27FC236}">
                <a16:creationId xmlns:a16="http://schemas.microsoft.com/office/drawing/2014/main" id="{47F46BCE-7B49-443D-B9AC-E50575C48AFE}"/>
              </a:ext>
            </a:extLst>
          </p:cNvPr>
          <p:cNvPicPr>
            <a:picLocks noChangeAspect="1"/>
          </p:cNvPicPr>
          <p:nvPr/>
        </p:nvPicPr>
        <p:blipFill>
          <a:blip r:embed="rId5"/>
          <a:stretch>
            <a:fillRect/>
          </a:stretch>
        </p:blipFill>
        <p:spPr>
          <a:xfrm>
            <a:off x="3434144" y="6393796"/>
            <a:ext cx="929210" cy="351811"/>
          </a:xfrm>
          <a:prstGeom prst="rect">
            <a:avLst/>
          </a:prstGeom>
        </p:spPr>
      </p:pic>
      <p:pic>
        <p:nvPicPr>
          <p:cNvPr id="9" name="Picture 8" descr="Logo&#10;&#10;Description automatically generated with medium confidence">
            <a:extLst>
              <a:ext uri="{FF2B5EF4-FFF2-40B4-BE49-F238E27FC236}">
                <a16:creationId xmlns:a16="http://schemas.microsoft.com/office/drawing/2014/main" id="{2EAD449D-43E8-453B-AFC5-B259AF72DAB3}"/>
              </a:ext>
            </a:extLst>
          </p:cNvPr>
          <p:cNvPicPr>
            <a:picLocks noChangeAspect="1"/>
          </p:cNvPicPr>
          <p:nvPr/>
        </p:nvPicPr>
        <p:blipFill>
          <a:blip r:embed="rId6"/>
          <a:stretch>
            <a:fillRect/>
          </a:stretch>
        </p:blipFill>
        <p:spPr>
          <a:xfrm>
            <a:off x="5834763" y="6459586"/>
            <a:ext cx="1671166" cy="220231"/>
          </a:xfrm>
          <a:prstGeom prst="rect">
            <a:avLst/>
          </a:prstGeom>
        </p:spPr>
      </p:pic>
      <p:pic>
        <p:nvPicPr>
          <p:cNvPr id="10" name="Picture 9" descr="Text&#10;&#10;Description automatically generated">
            <a:extLst>
              <a:ext uri="{FF2B5EF4-FFF2-40B4-BE49-F238E27FC236}">
                <a16:creationId xmlns:a16="http://schemas.microsoft.com/office/drawing/2014/main" id="{DF11A0B5-AF8D-42AE-B3F2-745FB2883F33}"/>
              </a:ext>
            </a:extLst>
          </p:cNvPr>
          <p:cNvPicPr>
            <a:picLocks noChangeAspect="1"/>
          </p:cNvPicPr>
          <p:nvPr/>
        </p:nvPicPr>
        <p:blipFill rotWithShape="1">
          <a:blip r:embed="rId7"/>
          <a:srcRect l="8925" t="8611" r="10306" b="12389"/>
          <a:stretch/>
        </p:blipFill>
        <p:spPr>
          <a:xfrm>
            <a:off x="7606926" y="6359277"/>
            <a:ext cx="1259681" cy="420849"/>
          </a:xfrm>
          <a:prstGeom prst="rect">
            <a:avLst/>
          </a:prstGeom>
        </p:spPr>
      </p:pic>
      <p:pic>
        <p:nvPicPr>
          <p:cNvPr id="11" name="Picture 10" descr="A blue and white logo&#10;&#10;Description automatically generated with low confidence">
            <a:extLst>
              <a:ext uri="{FF2B5EF4-FFF2-40B4-BE49-F238E27FC236}">
                <a16:creationId xmlns:a16="http://schemas.microsoft.com/office/drawing/2014/main" id="{12BCE666-9D95-41C7-BC3C-633E79833A9A}"/>
              </a:ext>
            </a:extLst>
          </p:cNvPr>
          <p:cNvPicPr>
            <a:picLocks noChangeAspect="1"/>
          </p:cNvPicPr>
          <p:nvPr/>
        </p:nvPicPr>
        <p:blipFill>
          <a:blip r:embed="rId8"/>
          <a:stretch>
            <a:fillRect/>
          </a:stretch>
        </p:blipFill>
        <p:spPr>
          <a:xfrm>
            <a:off x="4464351" y="6446143"/>
            <a:ext cx="1269415" cy="247116"/>
          </a:xfrm>
          <a:prstGeom prst="rect">
            <a:avLst/>
          </a:prstGeom>
        </p:spPr>
      </p:pic>
      <p:pic>
        <p:nvPicPr>
          <p:cNvPr id="12" name="Picture 11" descr="Logo&#10;&#10;Description automatically generated">
            <a:extLst>
              <a:ext uri="{FF2B5EF4-FFF2-40B4-BE49-F238E27FC236}">
                <a16:creationId xmlns:a16="http://schemas.microsoft.com/office/drawing/2014/main" id="{EB04F708-3DEB-45AB-9AF2-0A140724F1DE}"/>
              </a:ext>
            </a:extLst>
          </p:cNvPr>
          <p:cNvPicPr>
            <a:picLocks noChangeAspect="1"/>
          </p:cNvPicPr>
          <p:nvPr/>
        </p:nvPicPr>
        <p:blipFill rotWithShape="1">
          <a:blip r:embed="rId9"/>
          <a:srcRect l="1513" t="3564" r="601" b="4947"/>
          <a:stretch/>
        </p:blipFill>
        <p:spPr>
          <a:xfrm>
            <a:off x="8967604" y="6344673"/>
            <a:ext cx="1576388" cy="450056"/>
          </a:xfrm>
          <a:prstGeom prst="rect">
            <a:avLst/>
          </a:prstGeom>
        </p:spPr>
      </p:pic>
      <p:pic>
        <p:nvPicPr>
          <p:cNvPr id="13" name="Picture 12"/>
          <p:cNvPicPr>
            <a:picLocks noChangeAspect="1"/>
          </p:cNvPicPr>
          <p:nvPr/>
        </p:nvPicPr>
        <p:blipFill rotWithShape="1">
          <a:blip r:embed="rId10" cstate="print">
            <a:extLst>
              <a:ext uri="{28A0092B-C50C-407E-A947-70E740481C1C}">
                <a14:useLocalDpi xmlns:a14="http://schemas.microsoft.com/office/drawing/2010/main" val="0"/>
              </a:ext>
            </a:extLst>
          </a:blip>
          <a:srcRect l="18236" t="29961" r="18636" b="31128"/>
          <a:stretch/>
        </p:blipFill>
        <p:spPr>
          <a:xfrm>
            <a:off x="749300" y="6285598"/>
            <a:ext cx="1016000" cy="568206"/>
          </a:xfrm>
          <a:prstGeom prst="rect">
            <a:avLst/>
          </a:prstGeom>
        </p:spPr>
      </p:pic>
      <p:pic>
        <p:nvPicPr>
          <p:cNvPr id="3" name="Picture 2"/>
          <p:cNvPicPr>
            <a:picLocks noChangeAspect="1"/>
          </p:cNvPicPr>
          <p:nvPr/>
        </p:nvPicPr>
        <p:blipFill>
          <a:blip r:embed="rId11"/>
          <a:stretch>
            <a:fillRect/>
          </a:stretch>
        </p:blipFill>
        <p:spPr>
          <a:xfrm>
            <a:off x="954411" y="5209974"/>
            <a:ext cx="1112514" cy="394586"/>
          </a:xfrm>
          <a:prstGeom prst="rect">
            <a:avLst/>
          </a:prstGeom>
        </p:spPr>
      </p:pic>
    </p:spTree>
    <p:extLst>
      <p:ext uri="{BB962C8B-B14F-4D97-AF65-F5344CB8AC3E}">
        <p14:creationId xmlns:p14="http://schemas.microsoft.com/office/powerpoint/2010/main" val="3418340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Einführung</a:t>
            </a:r>
            <a:endParaRPr lang="en-GB" dirty="0"/>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760407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Einführung</a:t>
            </a:r>
            <a:r>
              <a:rPr lang="en-GB" dirty="0"/>
              <a:t> </a:t>
            </a:r>
            <a:r>
              <a:rPr lang="en-GB" dirty="0" smtClean="0"/>
              <a:t>– </a:t>
            </a:r>
            <a:r>
              <a:rPr lang="en-GB" dirty="0" err="1" smtClean="0"/>
              <a:t>Zielsetzungen</a:t>
            </a:r>
            <a:endParaRPr lang="en-GB" dirty="0"/>
          </a:p>
        </p:txBody>
      </p:sp>
      <p:sp>
        <p:nvSpPr>
          <p:cNvPr id="3" name="Content Placeholder 2"/>
          <p:cNvSpPr>
            <a:spLocks noGrp="1"/>
          </p:cNvSpPr>
          <p:nvPr>
            <p:ph idx="1"/>
          </p:nvPr>
        </p:nvSpPr>
        <p:spPr>
          <a:xfrm>
            <a:off x="838200" y="1825624"/>
            <a:ext cx="10515600" cy="4674763"/>
          </a:xfrm>
        </p:spPr>
        <p:txBody>
          <a:bodyPr>
            <a:normAutofit/>
          </a:bodyPr>
          <a:lstStyle/>
          <a:p>
            <a:pPr marL="0" indent="0">
              <a:buNone/>
            </a:pPr>
            <a:r>
              <a:rPr lang="en-GB" dirty="0"/>
              <a:t>Dieses </a:t>
            </a:r>
            <a:r>
              <a:rPr lang="en-GB" dirty="0" err="1"/>
              <a:t>Modul</a:t>
            </a:r>
            <a:r>
              <a:rPr lang="en-GB" dirty="0"/>
              <a:t> </a:t>
            </a:r>
            <a:r>
              <a:rPr lang="de-DE" dirty="0"/>
              <a:t>beinhaltet folgende Themen</a:t>
            </a:r>
            <a:r>
              <a:rPr lang="en-GB" dirty="0"/>
              <a:t>:</a:t>
            </a:r>
            <a:endParaRPr lang="en-GB" dirty="0">
              <a:solidFill>
                <a:srgbClr val="C00000"/>
              </a:solidFill>
            </a:endParaRPr>
          </a:p>
          <a:p>
            <a:r>
              <a:rPr lang="en-GB" b="1" i="1" dirty="0" err="1"/>
              <a:t>Ermittlung</a:t>
            </a:r>
            <a:r>
              <a:rPr lang="en-GB" b="1" i="1" dirty="0"/>
              <a:t> von </a:t>
            </a:r>
            <a:r>
              <a:rPr lang="en-GB" b="1" i="1" dirty="0" smtClean="0"/>
              <a:t>Support-</a:t>
            </a:r>
            <a:r>
              <a:rPr lang="en-GB" b="1" i="1" dirty="0" err="1" smtClean="0"/>
              <a:t>Optionen</a:t>
            </a:r>
            <a:r>
              <a:rPr lang="en-GB" b="1" i="1" dirty="0" smtClean="0"/>
              <a:t> </a:t>
            </a:r>
            <a:r>
              <a:rPr lang="en-GB" dirty="0" smtClean="0"/>
              <a:t>– </a:t>
            </a:r>
            <a:r>
              <a:rPr lang="de-DE" dirty="0" smtClean="0"/>
              <a:t>Anwendung </a:t>
            </a:r>
            <a:r>
              <a:rPr lang="de-DE" dirty="0"/>
              <a:t>verschiedener Möglichkeiten, um online Unterstützung zu suchen</a:t>
            </a:r>
            <a:endParaRPr lang="en-GB" b="1" i="1" dirty="0"/>
          </a:p>
          <a:p>
            <a:r>
              <a:rPr lang="de-DE" b="1" i="1" dirty="0" smtClean="0"/>
              <a:t>E-Mail </a:t>
            </a:r>
            <a:r>
              <a:rPr lang="de-DE" b="1" i="1" dirty="0"/>
              <a:t>als Mittel zur Hilfesuche</a:t>
            </a:r>
            <a:r>
              <a:rPr lang="en-GB" b="1" i="1" dirty="0" smtClean="0"/>
              <a:t> </a:t>
            </a:r>
            <a:r>
              <a:rPr lang="en-GB" dirty="0" smtClean="0"/>
              <a:t>– </a:t>
            </a:r>
            <a:r>
              <a:rPr lang="en-US" dirty="0" err="1"/>
              <a:t>Kenntnis</a:t>
            </a:r>
            <a:r>
              <a:rPr lang="en-US" dirty="0"/>
              <a:t> der </a:t>
            </a:r>
            <a:r>
              <a:rPr lang="en-US" dirty="0" err="1"/>
              <a:t>grundlegenden</a:t>
            </a:r>
            <a:r>
              <a:rPr lang="en-US" dirty="0"/>
              <a:t> </a:t>
            </a:r>
            <a:r>
              <a:rPr lang="en-US" dirty="0" smtClean="0"/>
              <a:t>E-Mail-</a:t>
            </a:r>
            <a:r>
              <a:rPr lang="en-US" dirty="0" err="1" smtClean="0"/>
              <a:t>Funktionen</a:t>
            </a:r>
            <a:endParaRPr lang="en-GB" b="1" i="1" dirty="0"/>
          </a:p>
          <a:p>
            <a:r>
              <a:rPr lang="en-GB" b="1" i="1" dirty="0"/>
              <a:t>Netiquette </a:t>
            </a:r>
            <a:r>
              <a:rPr lang="en-GB" b="1" i="1" dirty="0" err="1"/>
              <a:t>bei</a:t>
            </a:r>
            <a:r>
              <a:rPr lang="en-GB" b="1" i="1" dirty="0"/>
              <a:t> der </a:t>
            </a:r>
            <a:r>
              <a:rPr lang="en-GB" b="1" i="1" dirty="0" smtClean="0"/>
              <a:t>Online-</a:t>
            </a:r>
            <a:r>
              <a:rPr lang="en-GB" b="1" i="1" dirty="0" err="1" smtClean="0"/>
              <a:t>Kommunikation</a:t>
            </a:r>
            <a:r>
              <a:rPr lang="en-GB" b="1" i="1" dirty="0" smtClean="0"/>
              <a:t> </a:t>
            </a:r>
            <a:r>
              <a:rPr lang="en-GB" dirty="0" smtClean="0"/>
              <a:t>– </a:t>
            </a:r>
            <a:r>
              <a:rPr lang="en-US" dirty="0" err="1" smtClean="0"/>
              <a:t>angemessenes</a:t>
            </a:r>
            <a:r>
              <a:rPr lang="en-US" dirty="0" smtClean="0"/>
              <a:t> </a:t>
            </a:r>
            <a:r>
              <a:rPr lang="en-US" dirty="0"/>
              <a:t>und respektvolles Verhalten </a:t>
            </a:r>
            <a:r>
              <a:rPr lang="en-US" dirty="0" smtClean="0"/>
              <a:t>im Internet</a:t>
            </a:r>
            <a:endParaRPr lang="en-GB" b="1" i="1" dirty="0"/>
          </a:p>
        </p:txBody>
      </p:sp>
    </p:spTree>
    <p:extLst>
      <p:ext uri="{BB962C8B-B14F-4D97-AF65-F5344CB8AC3E}">
        <p14:creationId xmlns:p14="http://schemas.microsoft.com/office/powerpoint/2010/main" val="316637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Einführung</a:t>
            </a:r>
            <a:r>
              <a:rPr lang="en-GB" dirty="0"/>
              <a:t> </a:t>
            </a:r>
            <a:r>
              <a:rPr lang="en-GB" dirty="0" smtClean="0"/>
              <a:t>– </a:t>
            </a:r>
            <a:r>
              <a:rPr lang="en-GB" dirty="0" err="1" smtClean="0"/>
              <a:t>Inhalt</a:t>
            </a:r>
            <a:endParaRPr lang="en-GB" dirty="0"/>
          </a:p>
        </p:txBody>
      </p:sp>
      <p:sp>
        <p:nvSpPr>
          <p:cNvPr id="3" name="Content Placeholder 2"/>
          <p:cNvSpPr>
            <a:spLocks noGrp="1"/>
          </p:cNvSpPr>
          <p:nvPr>
            <p:ph idx="1"/>
          </p:nvPr>
        </p:nvSpPr>
        <p:spPr>
          <a:xfrm>
            <a:off x="838200" y="1825624"/>
            <a:ext cx="10515600" cy="4928261"/>
          </a:xfrm>
        </p:spPr>
        <p:txBody>
          <a:bodyPr>
            <a:normAutofit/>
          </a:bodyPr>
          <a:lstStyle/>
          <a:p>
            <a:pPr marL="0" indent="0">
              <a:buNone/>
            </a:pPr>
            <a:r>
              <a:rPr lang="en-GB" sz="2400" dirty="0">
                <a:solidFill>
                  <a:prstClr val="black"/>
                </a:solidFill>
              </a:rPr>
              <a:t>Dieses Online-</a:t>
            </a:r>
            <a:r>
              <a:rPr lang="en-GB" sz="2400" dirty="0" err="1">
                <a:solidFill>
                  <a:prstClr val="black"/>
                </a:solidFill>
              </a:rPr>
              <a:t>Modul</a:t>
            </a:r>
            <a:r>
              <a:rPr lang="en-GB" sz="2400" dirty="0">
                <a:solidFill>
                  <a:prstClr val="black"/>
                </a:solidFill>
              </a:rPr>
              <a:t> </a:t>
            </a:r>
            <a:r>
              <a:rPr lang="en-GB" sz="2400" dirty="0" err="1">
                <a:solidFill>
                  <a:prstClr val="black"/>
                </a:solidFill>
              </a:rPr>
              <a:t>ist</a:t>
            </a:r>
            <a:r>
              <a:rPr lang="en-GB" sz="2400" dirty="0">
                <a:solidFill>
                  <a:prstClr val="black"/>
                </a:solidFill>
              </a:rPr>
              <a:t> in die </a:t>
            </a:r>
            <a:r>
              <a:rPr lang="en-GB" sz="2400" dirty="0" err="1">
                <a:solidFill>
                  <a:prstClr val="black"/>
                </a:solidFill>
              </a:rPr>
              <a:t>folgenden</a:t>
            </a:r>
            <a:r>
              <a:rPr lang="en-GB" sz="2400" dirty="0">
                <a:solidFill>
                  <a:prstClr val="black"/>
                </a:solidFill>
              </a:rPr>
              <a:t> </a:t>
            </a:r>
            <a:r>
              <a:rPr lang="en-GB" sz="2400" dirty="0" err="1">
                <a:solidFill>
                  <a:prstClr val="black"/>
                </a:solidFill>
              </a:rPr>
              <a:t>Teilmodule</a:t>
            </a:r>
            <a:r>
              <a:rPr lang="en-GB" sz="2400" dirty="0">
                <a:solidFill>
                  <a:prstClr val="black"/>
                </a:solidFill>
              </a:rPr>
              <a:t> </a:t>
            </a:r>
            <a:r>
              <a:rPr lang="en-GB" sz="2400" dirty="0" err="1">
                <a:solidFill>
                  <a:prstClr val="black"/>
                </a:solidFill>
              </a:rPr>
              <a:t>gegliedert</a:t>
            </a:r>
            <a:r>
              <a:rPr lang="en-GB" sz="2400" dirty="0">
                <a:solidFill>
                  <a:prstClr val="black"/>
                </a:solidFill>
              </a:rPr>
              <a:t>:</a:t>
            </a:r>
            <a:endParaRPr lang="en-GB" sz="2400" dirty="0">
              <a:solidFill>
                <a:srgbClr val="C00000"/>
              </a:solidFill>
            </a:endParaRPr>
          </a:p>
          <a:p>
            <a:pPr marL="514350" indent="-514350">
              <a:buFont typeface="+mj-lt"/>
              <a:buAutoNum type="arabicPeriod"/>
            </a:pPr>
            <a:r>
              <a:rPr lang="en-US" sz="2400" dirty="0" err="1" smtClean="0"/>
              <a:t>Einführung</a:t>
            </a:r>
            <a:endParaRPr lang="en-US" sz="2400" dirty="0"/>
          </a:p>
          <a:p>
            <a:pPr marL="514350" indent="-514350">
              <a:buFont typeface="+mj-lt"/>
              <a:buAutoNum type="arabicPeriod"/>
            </a:pPr>
            <a:r>
              <a:rPr lang="de-DE" sz="2400" dirty="0"/>
              <a:t>Ermittlung von Support-Optionen</a:t>
            </a:r>
          </a:p>
          <a:p>
            <a:pPr marL="514350" indent="-514350">
              <a:buFont typeface="+mj-lt"/>
              <a:buAutoNum type="arabicPeriod"/>
            </a:pPr>
            <a:r>
              <a:rPr lang="de-DE" sz="2400" dirty="0"/>
              <a:t>E-Mail als Mittel zur Hilfesuche</a:t>
            </a:r>
          </a:p>
          <a:p>
            <a:pPr marL="514350" indent="-514350">
              <a:buFont typeface="+mj-lt"/>
              <a:buAutoNum type="arabicPeriod"/>
            </a:pPr>
            <a:r>
              <a:rPr lang="de-DE" sz="2400" dirty="0"/>
              <a:t>Netiquette bei der Online-Kommunikation</a:t>
            </a:r>
            <a:endParaRPr lang="en-GB" sz="2400" dirty="0"/>
          </a:p>
        </p:txBody>
      </p:sp>
    </p:spTree>
    <p:extLst>
      <p:ext uri="{BB962C8B-B14F-4D97-AF65-F5344CB8AC3E}">
        <p14:creationId xmlns:p14="http://schemas.microsoft.com/office/powerpoint/2010/main" val="2165571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Einstieg in den Kurs, Modul 3</a:t>
            </a:r>
            <a:endParaRPr lang="en-GB" dirty="0"/>
          </a:p>
        </p:txBody>
      </p:sp>
      <p:sp>
        <p:nvSpPr>
          <p:cNvPr id="3" name="Content Placeholder 2"/>
          <p:cNvSpPr>
            <a:spLocks noGrp="1"/>
          </p:cNvSpPr>
          <p:nvPr>
            <p:ph idx="1"/>
          </p:nvPr>
        </p:nvSpPr>
        <p:spPr>
          <a:xfrm>
            <a:off x="838200" y="1825624"/>
            <a:ext cx="9507583" cy="5032376"/>
          </a:xfrm>
        </p:spPr>
        <p:txBody>
          <a:bodyPr>
            <a:normAutofit fontScale="70000" lnSpcReduction="20000"/>
          </a:bodyPr>
          <a:lstStyle/>
          <a:p>
            <a:pPr marL="514350" indent="-514350">
              <a:lnSpc>
                <a:spcPct val="130000"/>
              </a:lnSpc>
              <a:buFont typeface="+mj-lt"/>
              <a:buAutoNum type="arabicPeriod"/>
            </a:pPr>
            <a:r>
              <a:rPr lang="de-AT" dirty="0"/>
              <a:t>Geben Sie in die Adressleiste Ihres Browsers </a:t>
            </a:r>
            <a:r>
              <a:rPr lang="de-AT" b="1" dirty="0">
                <a:solidFill>
                  <a:srgbClr val="007B78"/>
                </a:solidFill>
              </a:rPr>
              <a:t>my-eStart.dieberater.com </a:t>
            </a:r>
            <a:r>
              <a:rPr lang="de-AT" dirty="0"/>
              <a:t>ein und drücken Sie die </a:t>
            </a:r>
            <a:r>
              <a:rPr lang="de-AT" b="1" dirty="0">
                <a:solidFill>
                  <a:srgbClr val="007B78"/>
                </a:solidFill>
              </a:rPr>
              <a:t>Eingabetaste </a:t>
            </a:r>
            <a:r>
              <a:rPr lang="de-AT" dirty="0"/>
              <a:t>auf Ihrer Tastatur</a:t>
            </a:r>
          </a:p>
          <a:p>
            <a:pPr marL="514350" indent="-514350">
              <a:lnSpc>
                <a:spcPct val="130000"/>
              </a:lnSpc>
              <a:buFont typeface="+mj-lt"/>
              <a:buAutoNum type="arabicPeriod"/>
            </a:pPr>
            <a:r>
              <a:rPr lang="de-AT" dirty="0"/>
              <a:t>Wenn Sie die </a:t>
            </a:r>
            <a:r>
              <a:rPr lang="de-AT" b="1" dirty="0">
                <a:solidFill>
                  <a:srgbClr val="007B78"/>
                </a:solidFill>
              </a:rPr>
              <a:t>Anmeldeseite</a:t>
            </a:r>
            <a:r>
              <a:rPr lang="de-AT" dirty="0"/>
              <a:t> der Plattform </a:t>
            </a:r>
            <a:r>
              <a:rPr lang="de-AT" dirty="0" err="1"/>
              <a:t>My</a:t>
            </a:r>
            <a:r>
              <a:rPr lang="de-AT" dirty="0"/>
              <a:t> e-Start erreichen, verwenden Sie den Benutzernamen und das Passwort, das Sie in der ersten Sitzung erstellt haben</a:t>
            </a:r>
          </a:p>
          <a:p>
            <a:pPr marL="514350" indent="-514350">
              <a:lnSpc>
                <a:spcPct val="130000"/>
              </a:lnSpc>
              <a:buFont typeface="+mj-lt"/>
              <a:buAutoNum type="arabicPeriod"/>
            </a:pPr>
            <a:r>
              <a:rPr lang="de-AT" dirty="0"/>
              <a:t>Wenn Sie angemeldet sind, klicken Sie auf die Schaltfläche </a:t>
            </a:r>
            <a:r>
              <a:rPr lang="de-AT" b="1" dirty="0">
                <a:solidFill>
                  <a:srgbClr val="007B78"/>
                </a:solidFill>
              </a:rPr>
              <a:t>Zugang </a:t>
            </a:r>
            <a:r>
              <a:rPr lang="de-AT" dirty="0"/>
              <a:t>unter dem Bild mit der Flagge der gewünschten Sprache (z. B. </a:t>
            </a:r>
            <a:r>
              <a:rPr lang="de-AT" b="1" dirty="0">
                <a:solidFill>
                  <a:srgbClr val="007B78"/>
                </a:solidFill>
              </a:rPr>
              <a:t>DE</a:t>
            </a:r>
            <a:r>
              <a:rPr lang="de-AT" dirty="0"/>
              <a:t>).</a:t>
            </a:r>
          </a:p>
          <a:p>
            <a:pPr marL="514350" indent="-514350">
              <a:lnSpc>
                <a:spcPct val="130000"/>
              </a:lnSpc>
              <a:buFont typeface="+mj-lt"/>
              <a:buAutoNum type="arabicPeriod"/>
            </a:pPr>
            <a:r>
              <a:rPr lang="de-AT" dirty="0"/>
              <a:t>Klicken/Tippen Sie auf </a:t>
            </a:r>
            <a:r>
              <a:rPr lang="de-AT" b="1" dirty="0">
                <a:solidFill>
                  <a:srgbClr val="007B78"/>
                </a:solidFill>
              </a:rPr>
              <a:t>Modul </a:t>
            </a:r>
            <a:r>
              <a:rPr lang="de-AT" b="1" dirty="0" smtClean="0">
                <a:solidFill>
                  <a:srgbClr val="007B78"/>
                </a:solidFill>
              </a:rPr>
              <a:t>3</a:t>
            </a:r>
            <a:r>
              <a:rPr lang="de-AT" b="1" dirty="0">
                <a:solidFill>
                  <a:srgbClr val="007B78"/>
                </a:solidFill>
              </a:rPr>
              <a:t>: Kommunikation und Hilfestellung </a:t>
            </a:r>
          </a:p>
          <a:p>
            <a:pPr marL="514350" indent="-514350">
              <a:lnSpc>
                <a:spcPct val="130000"/>
              </a:lnSpc>
              <a:buFont typeface="+mj-lt"/>
              <a:buAutoNum type="arabicPeriod"/>
            </a:pPr>
            <a:r>
              <a:rPr lang="de-AT" dirty="0"/>
              <a:t>Klicken/Tippen Sie auf </a:t>
            </a:r>
            <a:r>
              <a:rPr lang="de-AT" b="1" dirty="0" smtClean="0">
                <a:solidFill>
                  <a:srgbClr val="007B78"/>
                </a:solidFill>
              </a:rPr>
              <a:t>3.1 </a:t>
            </a:r>
            <a:r>
              <a:rPr lang="de-AT" b="1" dirty="0">
                <a:solidFill>
                  <a:srgbClr val="007B78"/>
                </a:solidFill>
              </a:rPr>
              <a:t>Einführung</a:t>
            </a:r>
          </a:p>
          <a:p>
            <a:pPr marL="514350" indent="-514350">
              <a:lnSpc>
                <a:spcPct val="130000"/>
              </a:lnSpc>
              <a:buFont typeface="+mj-lt"/>
              <a:buAutoNum type="arabicPeriod"/>
            </a:pPr>
            <a:r>
              <a:rPr lang="de-AT" dirty="0"/>
              <a:t>Arbeiten Sie sich durch, bis Sie alle Abschnitte </a:t>
            </a:r>
            <a:r>
              <a:rPr lang="de-AT" b="1" dirty="0" smtClean="0">
                <a:solidFill>
                  <a:srgbClr val="007B78"/>
                </a:solidFill>
              </a:rPr>
              <a:t>3.1 </a:t>
            </a:r>
            <a:r>
              <a:rPr lang="de-AT" dirty="0"/>
              <a:t>bis </a:t>
            </a:r>
            <a:r>
              <a:rPr lang="de-AT" b="1" dirty="0" smtClean="0">
                <a:solidFill>
                  <a:srgbClr val="007B78"/>
                </a:solidFill>
              </a:rPr>
              <a:t>3.4 </a:t>
            </a:r>
            <a:r>
              <a:rPr lang="de-AT" dirty="0" smtClean="0"/>
              <a:t>abgeschlossen </a:t>
            </a:r>
            <a:r>
              <a:rPr lang="de-AT" dirty="0"/>
              <a:t>haben.</a:t>
            </a:r>
          </a:p>
          <a:p>
            <a:pPr marL="1436688" indent="-901700">
              <a:lnSpc>
                <a:spcPct val="130000"/>
              </a:lnSpc>
              <a:buNone/>
            </a:pPr>
            <a:r>
              <a:rPr lang="de-AT" b="1" dirty="0">
                <a:solidFill>
                  <a:srgbClr val="007B78"/>
                </a:solidFill>
              </a:rPr>
              <a:t>HINWEIS: </a:t>
            </a:r>
            <a:r>
              <a:rPr lang="de-AT" dirty="0"/>
              <a:t>Weitere Hilfe finden Sie in Ihrem </a:t>
            </a:r>
            <a:r>
              <a:rPr lang="de-AT" sz="2900" b="1" dirty="0">
                <a:solidFill>
                  <a:srgbClr val="007B78"/>
                </a:solidFill>
              </a:rPr>
              <a:t>Kurshandbuch</a:t>
            </a:r>
            <a:r>
              <a:rPr lang="de-AT" b="1" dirty="0">
                <a:solidFill>
                  <a:srgbClr val="007B78"/>
                </a:solidFill>
              </a:rPr>
              <a:t/>
            </a:r>
            <a:br>
              <a:rPr lang="de-AT" b="1" dirty="0">
                <a:solidFill>
                  <a:srgbClr val="007B78"/>
                </a:solidFill>
              </a:rPr>
            </a:br>
            <a:r>
              <a:rPr lang="de-AT" dirty="0"/>
              <a:t>oder </a:t>
            </a:r>
            <a:r>
              <a:rPr lang="de-AT" b="1" dirty="0">
                <a:solidFill>
                  <a:srgbClr val="007B78"/>
                </a:solidFill>
              </a:rPr>
              <a:t>fragen Sie mich um Hilfe</a:t>
            </a:r>
            <a:r>
              <a:rPr lang="de-AT" dirty="0"/>
              <a:t>!</a:t>
            </a:r>
          </a:p>
          <a:p>
            <a:pPr marL="514350" indent="-514350">
              <a:lnSpc>
                <a:spcPct val="130000"/>
              </a:lnSpc>
              <a:buFont typeface="+mj-lt"/>
              <a:buAutoNum type="arabicPeriod" startAt="7"/>
            </a:pPr>
            <a:r>
              <a:rPr lang="de-AT" dirty="0"/>
              <a:t>Wenn Sie fertig sind, können Sie sich </a:t>
            </a:r>
            <a:r>
              <a:rPr lang="de-AT" b="1" dirty="0">
                <a:solidFill>
                  <a:srgbClr val="007B78"/>
                </a:solidFill>
              </a:rPr>
              <a:t>ausloggen</a:t>
            </a:r>
            <a:endParaRPr lang="de-AT" b="1" dirty="0">
              <a:solidFill>
                <a:srgbClr val="007B78"/>
              </a:solidFill>
            </a:endParaRPr>
          </a:p>
        </p:txBody>
      </p:sp>
      <p:pic>
        <p:nvPicPr>
          <p:cNvPr id="4" name="Picture 3"/>
          <p:cNvPicPr>
            <a:picLocks noChangeAspect="1"/>
          </p:cNvPicPr>
          <p:nvPr/>
        </p:nvPicPr>
        <p:blipFill>
          <a:blip r:embed="rId2"/>
          <a:stretch>
            <a:fillRect/>
          </a:stretch>
        </p:blipFill>
        <p:spPr>
          <a:xfrm>
            <a:off x="10189029" y="3062392"/>
            <a:ext cx="1764440" cy="1558794"/>
          </a:xfrm>
          <a:prstGeom prst="rect">
            <a:avLst/>
          </a:prstGeom>
          <a:ln>
            <a:solidFill>
              <a:srgbClr val="007B78"/>
            </a:solidFill>
          </a:ln>
        </p:spPr>
      </p:pic>
    </p:spTree>
    <p:extLst>
      <p:ext uri="{BB962C8B-B14F-4D97-AF65-F5344CB8AC3E}">
        <p14:creationId xmlns:p14="http://schemas.microsoft.com/office/powerpoint/2010/main" val="2595196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a:t>Festigen</a:t>
            </a:r>
            <a:endParaRPr lang="en-GB" dirty="0"/>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291763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2214A2C-A19E-4DCE-B8C6-4A31BCF64B7D}"/>
              </a:ext>
            </a:extLst>
          </p:cNvPr>
          <p:cNvSpPr>
            <a:spLocks noGrp="1"/>
          </p:cNvSpPr>
          <p:nvPr>
            <p:ph type="title"/>
          </p:nvPr>
        </p:nvSpPr>
        <p:spPr>
          <a:xfrm>
            <a:off x="727074" y="365125"/>
            <a:ext cx="10626725" cy="1325563"/>
          </a:xfrm>
        </p:spPr>
        <p:txBody>
          <a:bodyPr/>
          <a:lstStyle/>
          <a:p>
            <a:r>
              <a:rPr lang="de-AT" dirty="0"/>
              <a:t>Weiterführende Übungen</a:t>
            </a:r>
            <a:endParaRPr lang="en-GB" dirty="0"/>
          </a:p>
        </p:txBody>
      </p:sp>
      <p:sp>
        <p:nvSpPr>
          <p:cNvPr id="11" name="Content Placeholder 2">
            <a:extLst>
              <a:ext uri="{FF2B5EF4-FFF2-40B4-BE49-F238E27FC236}">
                <a16:creationId xmlns:a16="http://schemas.microsoft.com/office/drawing/2014/main" id="{F87A2132-3E18-4D1E-80E6-CD56A5189EC3}"/>
              </a:ext>
            </a:extLst>
          </p:cNvPr>
          <p:cNvSpPr>
            <a:spLocks noGrp="1"/>
          </p:cNvSpPr>
          <p:nvPr>
            <p:ph idx="1"/>
          </p:nvPr>
        </p:nvSpPr>
        <p:spPr>
          <a:xfrm>
            <a:off x="838200" y="1825624"/>
            <a:ext cx="10515600" cy="4860925"/>
          </a:xfrm>
        </p:spPr>
        <p:txBody>
          <a:bodyPr>
            <a:noAutofit/>
          </a:bodyPr>
          <a:lstStyle/>
          <a:p>
            <a:pPr marL="803275" indent="0">
              <a:buNone/>
            </a:pPr>
            <a:r>
              <a:rPr lang="en-GB" sz="2400" b="1" dirty="0" err="1" smtClean="0">
                <a:solidFill>
                  <a:srgbClr val="007B78"/>
                </a:solidFill>
              </a:rPr>
              <a:t>Aktivität</a:t>
            </a:r>
            <a:r>
              <a:rPr lang="en-GB" sz="2400" b="1" dirty="0" smtClean="0">
                <a:solidFill>
                  <a:srgbClr val="007B78"/>
                </a:solidFill>
              </a:rPr>
              <a:t> </a:t>
            </a:r>
            <a:r>
              <a:rPr lang="en-GB" sz="2400" b="1" dirty="0">
                <a:solidFill>
                  <a:srgbClr val="007B78"/>
                </a:solidFill>
              </a:rPr>
              <a:t>1:</a:t>
            </a:r>
          </a:p>
          <a:p>
            <a:pPr marL="803275" indent="0">
              <a:buNone/>
            </a:pPr>
            <a:r>
              <a:rPr lang="en-GB" sz="2400" dirty="0"/>
              <a:t>Besuchen Sie die Website </a:t>
            </a:r>
            <a:r>
              <a:rPr lang="en-GB" sz="2400" b="1" dirty="0">
                <a:solidFill>
                  <a:srgbClr val="007B78"/>
                </a:solidFill>
              </a:rPr>
              <a:t>my-estart.eu </a:t>
            </a:r>
            <a:r>
              <a:rPr lang="en-GB" sz="2400" dirty="0"/>
              <a:t>und beantworten Sie </a:t>
            </a:r>
            <a:r>
              <a:rPr lang="en-GB" sz="2400" dirty="0" err="1"/>
              <a:t>folgende</a:t>
            </a:r>
            <a:r>
              <a:rPr lang="en-GB" sz="2400" dirty="0"/>
              <a:t> </a:t>
            </a:r>
            <a:r>
              <a:rPr lang="en-GB" sz="2400" dirty="0" err="1" smtClean="0"/>
              <a:t>Fragen</a:t>
            </a:r>
            <a:r>
              <a:rPr lang="en-GB" sz="2400" dirty="0" smtClean="0"/>
              <a:t>:</a:t>
            </a:r>
            <a:endParaRPr lang="en-GB" sz="2400" dirty="0"/>
          </a:p>
          <a:p>
            <a:pPr marL="1260475" indent="-457200"/>
            <a:r>
              <a:rPr lang="de-DE" sz="2400" dirty="0"/>
              <a:t>Wer ist in Bulgarien die Anlaufstelle für die Organisation?</a:t>
            </a:r>
          </a:p>
          <a:p>
            <a:pPr marL="1260475" indent="-457200"/>
            <a:r>
              <a:rPr lang="de-DE" sz="2400" dirty="0"/>
              <a:t>Wie können Sie diese kontaktieren, um Ihr Interesse an einer Teilnahme am </a:t>
            </a:r>
            <a:r>
              <a:rPr lang="de-DE" sz="2400" dirty="0" err="1"/>
              <a:t>My</a:t>
            </a:r>
            <a:r>
              <a:rPr lang="de-DE" sz="2400" dirty="0"/>
              <a:t> e-Start-Projekt zu bekunden</a:t>
            </a:r>
            <a:r>
              <a:rPr lang="en-GB" sz="2400" dirty="0" smtClean="0"/>
              <a:t>? </a:t>
            </a:r>
            <a:endParaRPr lang="en-GB" sz="2400" b="1" dirty="0">
              <a:solidFill>
                <a:srgbClr val="007B78"/>
              </a:solidFill>
            </a:endParaRPr>
          </a:p>
          <a:p>
            <a:pPr marL="809625" indent="0">
              <a:buNone/>
            </a:pPr>
            <a:r>
              <a:rPr lang="en-GB" sz="2400" b="1" dirty="0" err="1">
                <a:solidFill>
                  <a:srgbClr val="007B78"/>
                </a:solidFill>
              </a:rPr>
              <a:t>Aktivität</a:t>
            </a:r>
            <a:r>
              <a:rPr lang="en-GB" sz="2400" b="1" dirty="0">
                <a:solidFill>
                  <a:srgbClr val="007B78"/>
                </a:solidFill>
              </a:rPr>
              <a:t> </a:t>
            </a:r>
            <a:r>
              <a:rPr lang="en-GB" sz="2400" b="1" dirty="0">
                <a:solidFill>
                  <a:srgbClr val="007B78"/>
                </a:solidFill>
              </a:rPr>
              <a:t>2:</a:t>
            </a:r>
          </a:p>
          <a:p>
            <a:pPr marL="809625" indent="0">
              <a:buNone/>
            </a:pPr>
            <a:r>
              <a:rPr lang="de-DE" sz="2400" dirty="0"/>
              <a:t>Sie haben unerwartet vom Postamt eine Benachrichtigung zur Abholung eines Pakets erhalten</a:t>
            </a:r>
            <a:r>
              <a:rPr lang="en-GB" sz="2400" dirty="0" smtClean="0"/>
              <a:t>. </a:t>
            </a:r>
            <a:endParaRPr lang="en-GB" sz="2400" dirty="0"/>
          </a:p>
          <a:p>
            <a:pPr marL="1266825" indent="-457200"/>
            <a:r>
              <a:rPr lang="de-DE" sz="2400" dirty="0"/>
              <a:t>Suchen Sie online nach den Kontaktdaten des Postamts und notieren Sie alle Möglichkeiten, wie Sie mit dem Postamt in Kontakt treten können, um zu erfahren, ob die Benachrichtigung korrekt an Sie adressiert war</a:t>
            </a:r>
            <a:r>
              <a:rPr lang="en-GB" sz="2400" dirty="0" smtClean="0"/>
              <a:t>.</a:t>
            </a:r>
            <a:endParaRPr lang="en-GB" sz="2400" b="1" dirty="0">
              <a:solidFill>
                <a:srgbClr val="007B78"/>
              </a:solidFill>
            </a:endParaRPr>
          </a:p>
        </p:txBody>
      </p:sp>
      <p:pic>
        <p:nvPicPr>
          <p:cNvPr id="12" name="Picture 11">
            <a:extLst>
              <a:ext uri="{FF2B5EF4-FFF2-40B4-BE49-F238E27FC236}">
                <a16:creationId xmlns:a16="http://schemas.microsoft.com/office/drawing/2014/main" id="{C6A5AFA1-9074-4707-A4DC-0C4E9CEE1060}"/>
              </a:ext>
            </a:extLst>
          </p:cNvPr>
          <p:cNvPicPr/>
          <p:nvPr/>
        </p:nvPicPr>
        <p:blipFill>
          <a:blip r:embed="rId2"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8200" y="1825625"/>
            <a:ext cx="719455" cy="719455"/>
          </a:xfrm>
          <a:prstGeom prst="rect">
            <a:avLst/>
          </a:prstGeom>
        </p:spPr>
      </p:pic>
      <p:pic>
        <p:nvPicPr>
          <p:cNvPr id="13" name="Picture 12">
            <a:extLst>
              <a:ext uri="{FF2B5EF4-FFF2-40B4-BE49-F238E27FC236}">
                <a16:creationId xmlns:a16="http://schemas.microsoft.com/office/drawing/2014/main" id="{F4729EE6-3296-421F-A88D-8111D2B16F88}"/>
              </a:ext>
            </a:extLst>
          </p:cNvPr>
          <p:cNvPicPr/>
          <p:nvPr/>
        </p:nvPicPr>
        <p:blipFill>
          <a:blip r:embed="rId2"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838200" y="4318400"/>
            <a:ext cx="719455" cy="719455"/>
          </a:xfrm>
          <a:prstGeom prst="rect">
            <a:avLst/>
          </a:prstGeom>
        </p:spPr>
      </p:pic>
    </p:spTree>
    <p:extLst>
      <p:ext uri="{BB962C8B-B14F-4D97-AF65-F5344CB8AC3E}">
        <p14:creationId xmlns:p14="http://schemas.microsoft.com/office/powerpoint/2010/main" val="4163367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a:t>Vertiefen</a:t>
            </a:r>
            <a:endParaRPr lang="en-GB" dirty="0"/>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49259799"/>
      </p:ext>
    </p:extLst>
  </p:cSld>
  <p:clrMapOvr>
    <a:masterClrMapping/>
  </p:clrMapOvr>
</p:sld>
</file>

<file path=ppt/theme/theme1.xml><?xml version="1.0" encoding="utf-8"?>
<a:theme xmlns:a="http://schemas.openxmlformats.org/drawingml/2006/main" name="Office Theme">
  <a:themeElements>
    <a:clrScheme name="My e-Start">
      <a:dk1>
        <a:sysClr val="windowText" lastClr="000000"/>
      </a:dk1>
      <a:lt1>
        <a:sysClr val="window" lastClr="FFFFFF"/>
      </a:lt1>
      <a:dk2>
        <a:srgbClr val="44546A"/>
      </a:dk2>
      <a:lt2>
        <a:srgbClr val="E7E6E6"/>
      </a:lt2>
      <a:accent1>
        <a:srgbClr val="48E8D8"/>
      </a:accent1>
      <a:accent2>
        <a:srgbClr val="007A78"/>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525</Words>
  <Application>Microsoft Office PowerPoint</Application>
  <PresentationFormat>Breitbild</PresentationFormat>
  <Paragraphs>53</Paragraphs>
  <Slides>12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Arial</vt:lpstr>
      <vt:lpstr>Calibri</vt:lpstr>
      <vt:lpstr>Calibri Light</vt:lpstr>
      <vt:lpstr>Courier New</vt:lpstr>
      <vt:lpstr>Wingdings</vt:lpstr>
      <vt:lpstr>Office Theme</vt:lpstr>
      <vt:lpstr>Modul 3: Kommunikation und Hilfestellung </vt:lpstr>
      <vt:lpstr>Informationen zum Projekt</vt:lpstr>
      <vt:lpstr>Einführung</vt:lpstr>
      <vt:lpstr>Einführung – Zielsetzungen</vt:lpstr>
      <vt:lpstr>Einführung – Inhalt</vt:lpstr>
      <vt:lpstr>Einstieg in den Kurs, Modul 3</vt:lpstr>
      <vt:lpstr>Festigen</vt:lpstr>
      <vt:lpstr>Weiterführende Übungen</vt:lpstr>
      <vt:lpstr>Vertiefen</vt:lpstr>
      <vt:lpstr>Aktivitäten zur Wissensvertiefung</vt:lpstr>
      <vt:lpstr>Reflektieren</vt:lpstr>
      <vt:lpstr>Fragen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Jackie Rawling</dc:creator>
  <cp:keywords>, docId:087E2DE2A6E04CD327E258D53AE856B2</cp:keywords>
  <cp:lastModifiedBy>Satke Annika</cp:lastModifiedBy>
  <cp:revision>150</cp:revision>
  <dcterms:created xsi:type="dcterms:W3CDTF">2021-09-15T08:24:32Z</dcterms:created>
  <dcterms:modified xsi:type="dcterms:W3CDTF">2022-07-29T10:41:19Z</dcterms:modified>
</cp:coreProperties>
</file>