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7" r:id="rId2"/>
    <p:sldId id="297" r:id="rId3"/>
    <p:sldId id="270" r:id="rId4"/>
    <p:sldId id="273" r:id="rId5"/>
    <p:sldId id="279" r:id="rId6"/>
    <p:sldId id="280" r:id="rId7"/>
    <p:sldId id="281" r:id="rId8"/>
    <p:sldId id="269" r:id="rId9"/>
    <p:sldId id="282" r:id="rId10"/>
    <p:sldId id="296" r:id="rId11"/>
    <p:sldId id="295" r:id="rId12"/>
    <p:sldId id="277" r:id="rId13"/>
    <p:sldId id="275" r:id="rId14"/>
    <p:sldId id="276" r:id="rId15"/>
    <p:sldId id="294" r:id="rId16"/>
    <p:sldId id="284" r:id="rId17"/>
    <p:sldId id="285" r:id="rId18"/>
    <p:sldId id="274" r:id="rId19"/>
    <p:sldId id="286" r:id="rId20"/>
    <p:sldId id="287" r:id="rId21"/>
    <p:sldId id="278" r:id="rId22"/>
    <p:sldId id="288" r:id="rId23"/>
    <p:sldId id="289" r:id="rId24"/>
    <p:sldId id="290" r:id="rId25"/>
    <p:sldId id="291" r:id="rId26"/>
    <p:sldId id="272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y Hale" initials="SH" lastIdx="7" clrIdx="0">
    <p:extLst>
      <p:ext uri="{19B8F6BF-5375-455C-9EA6-DF929625EA0E}">
        <p15:presenceInfo xmlns:p15="http://schemas.microsoft.com/office/powerpoint/2012/main" userId="S-1-5-21-2237819754-2943684220-254019550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8"/>
    <a:srgbClr val="49E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07" autoAdjust="0"/>
  </p:normalViewPr>
  <p:slideViewPr>
    <p:cSldViewPr snapToGrid="0">
      <p:cViewPr varScale="1">
        <p:scale>
          <a:sx n="109" d="100"/>
          <a:sy n="109" d="100"/>
        </p:scale>
        <p:origin x="8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AB19-F505-4A81-B390-BE846B087F3E}" type="datetimeFigureOut">
              <a:rPr lang="aa-ET" smtClean="0"/>
              <a:t>10/21/2022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D8A3-BED2-42F8-8EA4-54A433BADFCE}" type="slidenum">
              <a:rPr lang="aa-ET" smtClean="0"/>
              <a:t>‹Nr.›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933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3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4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7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9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8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Oben links auf Ihrem Bildschirm/Browser gibt es einen hellen Bereich, der sich von einem dunkleren Hintergrund abhebt.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 wird als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 bezeichnet: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 ist vergleichbar mit dem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 auf einem Trennblatt eines Ordners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oder dem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 auf einer Hängeregistratur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einer Aktenschrankschublade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Daher hat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Registerkarte in Ihrem Browser auch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ihren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können so viele Tabs öffnen, wie Sie möchten [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 OUT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 guide to working in multiple tabs"].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0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7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4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E596-22F6-4764-BEE6-276C688D9DF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9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3833" y="2272968"/>
            <a:ext cx="9144000" cy="224453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833" y="460957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6019634" y="-5452367"/>
            <a:ext cx="720000" cy="11624733"/>
          </a:xfrm>
          <a:prstGeom prst="rect">
            <a:avLst/>
          </a:prstGeom>
          <a:solidFill>
            <a:srgbClr val="007B78"/>
          </a:solidFill>
          <a:ln>
            <a:solidFill>
              <a:srgbClr val="007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29961" r="16797" b="31128"/>
          <a:stretch/>
        </p:blipFill>
        <p:spPr>
          <a:xfrm>
            <a:off x="9436099" y="812076"/>
            <a:ext cx="2573375" cy="13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5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65125"/>
            <a:ext cx="1061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438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30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74" y="365125"/>
            <a:ext cx="106267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44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751667"/>
            <a:ext cx="10610850" cy="18108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589463"/>
            <a:ext cx="10610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26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74" y="365125"/>
            <a:ext cx="106267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919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65125"/>
            <a:ext cx="106314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24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65125"/>
            <a:ext cx="106299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7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64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61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5125"/>
            <a:ext cx="10633800" cy="1325563"/>
          </a:xfrm>
          <a:prstGeom prst="rect">
            <a:avLst/>
          </a:prstGeom>
          <a:solidFill>
            <a:srgbClr val="49E8D9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Klicken Sie hier, um den Master-Titelstil zu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Klicken Sie auf , um Mastertextstile zu bearbeiten</a:t>
            </a:r>
          </a:p>
          <a:p>
            <a:pPr lvl="1"/>
            <a:r>
              <a:rPr lang="en-US" dirty="0"/>
              <a:t>Zweite Ebene</a:t>
            </a:r>
          </a:p>
          <a:p>
            <a:pPr lvl="2"/>
            <a:r>
              <a:rPr lang="en-US" dirty="0"/>
              <a:t>Dritte Ebene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007B78"/>
          </a:solidFill>
          <a:ln>
            <a:solidFill>
              <a:srgbClr val="007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B7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B78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B78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B7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B7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My-e-Start-</a:t>
            </a:r>
            <a:r>
              <a:rPr lang="en-GB" dirty="0" err="1" smtClean="0"/>
              <a:t>Onlinekurs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Vermittlung</a:t>
            </a:r>
            <a:r>
              <a:rPr lang="en-GB" dirty="0"/>
              <a:t> </a:t>
            </a:r>
            <a:r>
              <a:rPr lang="en-GB" dirty="0" err="1" smtClean="0"/>
              <a:t>grundlegender</a:t>
            </a:r>
            <a:r>
              <a:rPr lang="en-GB" dirty="0" smtClean="0"/>
              <a:t> </a:t>
            </a:r>
            <a:r>
              <a:rPr lang="en-GB" dirty="0" err="1" smtClean="0"/>
              <a:t>digitaler</a:t>
            </a:r>
            <a:r>
              <a:rPr lang="en-GB" dirty="0" smtClean="0"/>
              <a:t> </a:t>
            </a:r>
            <a:r>
              <a:rPr lang="en-GB" dirty="0"/>
              <a:t>Fähigkeiten zur Nutzung der </a:t>
            </a:r>
            <a:r>
              <a:rPr lang="en-GB" dirty="0" err="1" smtClean="0"/>
              <a:t>gängigsten</a:t>
            </a:r>
            <a:r>
              <a:rPr lang="en-GB" dirty="0" smtClean="0"/>
              <a:t> E-Government- </a:t>
            </a:r>
            <a:r>
              <a:rPr lang="en-GB" dirty="0"/>
              <a:t>und E-Commerce-Dienste</a:t>
            </a:r>
          </a:p>
        </p:txBody>
      </p:sp>
    </p:spTree>
    <p:extLst>
      <p:ext uri="{BB962C8B-B14F-4D97-AF65-F5344CB8AC3E}">
        <p14:creationId xmlns:p14="http://schemas.microsoft.com/office/powerpoint/2010/main" val="15190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74" y="365125"/>
            <a:ext cx="11038206" cy="1325563"/>
          </a:xfrm>
        </p:spPr>
        <p:txBody>
          <a:bodyPr/>
          <a:lstStyle/>
          <a:p>
            <a:r>
              <a:rPr lang="en-GB" dirty="0" smtClean="0"/>
              <a:t>My-e-Start-</a:t>
            </a:r>
            <a:r>
              <a:rPr lang="en-GB" dirty="0" err="1" smtClean="0"/>
              <a:t>Veranstaltungsplan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B6697A-02D3-D46D-4CD9-E08C8234D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76226"/>
              </p:ext>
            </p:extLst>
          </p:nvPr>
        </p:nvGraphicFramePr>
        <p:xfrm>
          <a:off x="1812544" y="2182706"/>
          <a:ext cx="932484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56">
                  <a:extLst>
                    <a:ext uri="{9D8B030D-6E8A-4147-A177-3AD203B41FA5}">
                      <a16:colId xmlns:a16="http://schemas.microsoft.com/office/drawing/2014/main" val="399447459"/>
                    </a:ext>
                  </a:extLst>
                </a:gridCol>
                <a:gridCol w="4736592">
                  <a:extLst>
                    <a:ext uri="{9D8B030D-6E8A-4147-A177-3AD203B41FA5}">
                      <a16:colId xmlns:a16="http://schemas.microsoft.com/office/drawing/2014/main" val="2148645287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2885245015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933706724"/>
                    </a:ext>
                  </a:extLst>
                </a:gridCol>
                <a:gridCol w="1024129">
                  <a:extLst>
                    <a:ext uri="{9D8B030D-6E8A-4147-A177-3AD203B41FA5}">
                      <a16:colId xmlns:a16="http://schemas.microsoft.com/office/drawing/2014/main" val="2997035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Thema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Dauer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Datum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Zeit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Einheit </a:t>
                      </a:r>
                      <a:r>
                        <a:rPr lang="en-US" b="1" dirty="0"/>
                        <a:t>1</a:t>
                      </a:r>
                      <a:endParaRPr lang="aa-E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Einführung: Grundlegende </a:t>
                      </a:r>
                      <a:r>
                        <a:rPr lang="en-US" dirty="0" err="1" smtClean="0"/>
                        <a:t>Informationen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zum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Einstieg</a:t>
                      </a:r>
                      <a:r>
                        <a:rPr lang="en-US" dirty="0" smtClean="0"/>
                        <a:t> ins </a:t>
                      </a:r>
                      <a:r>
                        <a:rPr lang="en-US" baseline="0" dirty="0" smtClean="0"/>
                        <a:t>Internet; Einführung und </a:t>
                      </a:r>
                      <a:r>
                        <a:rPr lang="en-US" baseline="0" dirty="0" err="1" smtClean="0"/>
                        <a:t>Zugriff</a:t>
                      </a:r>
                      <a:r>
                        <a:rPr lang="en-US" baseline="0" dirty="0" smtClean="0"/>
                        <a:t> auf den My-e-Start-</a:t>
                      </a:r>
                      <a:r>
                        <a:rPr lang="en-US" baseline="0" dirty="0" err="1" smtClean="0"/>
                        <a:t>Onlinekurs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1-2h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3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Einheit </a:t>
                      </a:r>
                      <a:r>
                        <a:rPr lang="en-US" b="1" dirty="0"/>
                        <a:t>2</a:t>
                      </a:r>
                      <a:endParaRPr lang="aa-E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M1: </a:t>
                      </a:r>
                      <a:r>
                        <a:rPr lang="en-US" dirty="0" err="1" smtClean="0"/>
                        <a:t>Browsen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/>
                        <a:t>Suchen und Finden von Informationen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3-4h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7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Einheit </a:t>
                      </a:r>
                      <a:r>
                        <a:rPr lang="en-US" b="1" dirty="0"/>
                        <a:t>3</a:t>
                      </a:r>
                      <a:endParaRPr lang="aa-E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M2: Sicherheit, Schutz und </a:t>
                      </a:r>
                      <a:r>
                        <a:rPr lang="en-US" dirty="0" err="1" smtClean="0"/>
                        <a:t>Digitale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Identität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2-3h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75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Einheit </a:t>
                      </a:r>
                      <a:r>
                        <a:rPr lang="en-US" b="1" dirty="0"/>
                        <a:t>4</a:t>
                      </a:r>
                      <a:endParaRPr lang="aa-E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M3: Kommunikation und </a:t>
                      </a:r>
                      <a:r>
                        <a:rPr lang="en-US" dirty="0" err="1" smtClean="0"/>
                        <a:t>Hilfestellung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1-2h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Einheit </a:t>
                      </a:r>
                      <a:r>
                        <a:rPr lang="en-US" b="1" dirty="0"/>
                        <a:t>5</a:t>
                      </a:r>
                      <a:endParaRPr lang="aa-E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M4: </a:t>
                      </a:r>
                      <a:r>
                        <a:rPr lang="en-US" dirty="0" smtClean="0"/>
                        <a:t>Online-</a:t>
                      </a:r>
                      <a:r>
                        <a:rPr lang="en-US" dirty="0" err="1" smtClean="0"/>
                        <a:t>Zahlungsabwicklung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1-2h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2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Einheit </a:t>
                      </a:r>
                      <a:r>
                        <a:rPr lang="en-US" b="1" dirty="0"/>
                        <a:t>6</a:t>
                      </a:r>
                      <a:endParaRPr lang="aa-E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M5: E-Government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2-3h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2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Einheit </a:t>
                      </a:r>
                      <a:r>
                        <a:rPr lang="en-US" b="1" dirty="0"/>
                        <a:t>7</a:t>
                      </a:r>
                      <a:endParaRPr lang="aa-E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M6: </a:t>
                      </a:r>
                      <a:r>
                        <a:rPr lang="en-US" dirty="0" smtClean="0"/>
                        <a:t>E-Commerce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2-3h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aa-E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9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73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74" y="365125"/>
            <a:ext cx="11038206" cy="1325563"/>
          </a:xfrm>
        </p:spPr>
        <p:txBody>
          <a:bodyPr/>
          <a:lstStyle/>
          <a:p>
            <a:r>
              <a:rPr lang="de-DE" dirty="0"/>
              <a:t>Ein Ansatz für integriertes Lernen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78568" cy="4351338"/>
          </a:xfrm>
        </p:spPr>
        <p:txBody>
          <a:bodyPr>
            <a:normAutofit/>
          </a:bodyPr>
          <a:lstStyle/>
          <a:p>
            <a:r>
              <a:rPr lang="en-GB" sz="2600" dirty="0"/>
              <a:t>Erfahren Sie</a:t>
            </a:r>
            <a:r>
              <a:rPr lang="en-GB" sz="2600" dirty="0" smtClean="0"/>
              <a:t>, wie </a:t>
            </a:r>
            <a:r>
              <a:rPr lang="en-GB" sz="2600" dirty="0" err="1" smtClean="0"/>
              <a:t>Sie</a:t>
            </a:r>
            <a:r>
              <a:rPr lang="en-GB" sz="2600" dirty="0" smtClean="0"/>
              <a:t> </a:t>
            </a:r>
            <a:r>
              <a:rPr lang="en-GB" sz="2600" dirty="0" err="1" smtClean="0"/>
              <a:t>Ihre</a:t>
            </a:r>
            <a:r>
              <a:rPr lang="en-GB" sz="2600" dirty="0" smtClean="0"/>
              <a:t> </a:t>
            </a:r>
            <a:r>
              <a:rPr lang="en-GB" sz="2600" dirty="0"/>
              <a:t>aktuellen </a:t>
            </a:r>
            <a:r>
              <a:rPr lang="en-GB" sz="2600" dirty="0" err="1"/>
              <a:t>digitalen</a:t>
            </a:r>
            <a:r>
              <a:rPr lang="en-GB" sz="2600" dirty="0"/>
              <a:t> </a:t>
            </a:r>
            <a:r>
              <a:rPr lang="en-GB" sz="2600" dirty="0" err="1" smtClean="0"/>
              <a:t>Bedürfnisse</a:t>
            </a:r>
            <a:r>
              <a:rPr lang="en-GB" sz="2600" dirty="0" smtClean="0"/>
              <a:t> </a:t>
            </a:r>
            <a:r>
              <a:rPr lang="en-GB" sz="2600" dirty="0" err="1" smtClean="0"/>
              <a:t>befriedigen</a:t>
            </a:r>
            <a:r>
              <a:rPr lang="en-GB" sz="2600" dirty="0" smtClean="0"/>
              <a:t> </a:t>
            </a:r>
            <a:r>
              <a:rPr lang="en-GB" sz="2600" dirty="0" err="1" smtClean="0"/>
              <a:t>können</a:t>
            </a:r>
            <a:endParaRPr lang="en-GB" sz="2600" dirty="0" smtClean="0"/>
          </a:p>
          <a:p>
            <a:r>
              <a:rPr lang="en-GB" sz="2600" dirty="0"/>
              <a:t>Lernen Sie in Ihrem eigenen Tempo und zu Ihrer eigenen Zeit</a:t>
            </a:r>
          </a:p>
          <a:p>
            <a:r>
              <a:rPr lang="en-GB" sz="2600" dirty="0"/>
              <a:t>Diskutieren Sie bei unseren persönlichen Treffen und suchen </a:t>
            </a:r>
            <a:r>
              <a:rPr lang="en-GB" sz="2600" dirty="0" err="1"/>
              <a:t>Sie</a:t>
            </a:r>
            <a:r>
              <a:rPr lang="en-GB" sz="2600" dirty="0"/>
              <a:t> </a:t>
            </a:r>
            <a:r>
              <a:rPr lang="en-GB" sz="2600" dirty="0" err="1" smtClean="0"/>
              <a:t>Unterstützung</a:t>
            </a:r>
            <a:endParaRPr lang="en-GB" sz="2600" dirty="0" smtClean="0"/>
          </a:p>
          <a:p>
            <a:r>
              <a:rPr lang="de-AT" sz="2600" dirty="0" smtClean="0"/>
              <a:t>„Leichten Sprache“</a:t>
            </a:r>
            <a:r>
              <a:rPr lang="de-DE" sz="2600" dirty="0"/>
              <a:t>, um das Lernen zu </a:t>
            </a:r>
            <a:r>
              <a:rPr lang="de-DE" sz="2600" dirty="0" smtClean="0"/>
              <a:t>erleichtern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61665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Zugang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smtClean="0"/>
              <a:t>Internet – </a:t>
            </a:r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/>
              <a:t>man online geht</a:t>
            </a:r>
          </a:p>
        </p:txBody>
      </p:sp>
    </p:spTree>
    <p:extLst>
      <p:ext uri="{BB962C8B-B14F-4D97-AF65-F5344CB8AC3E}">
        <p14:creationId xmlns:p14="http://schemas.microsoft.com/office/powerpoint/2010/main" val="36615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dieser</a:t>
            </a:r>
            <a:r>
              <a:rPr lang="en-GB" dirty="0"/>
              <a:t> </a:t>
            </a:r>
            <a:r>
              <a:rPr lang="en-GB" dirty="0" smtClean="0"/>
              <a:t>Einheit </a:t>
            </a:r>
            <a:r>
              <a:rPr lang="en-GB" dirty="0"/>
              <a:t>werden folgende Themen behandelt: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Infrastruktur </a:t>
            </a:r>
          </a:p>
          <a:p>
            <a:r>
              <a:rPr lang="en-US" dirty="0"/>
              <a:t>Einschalten des Computers</a:t>
            </a:r>
          </a:p>
          <a:p>
            <a:r>
              <a:rPr lang="en-US" dirty="0"/>
              <a:t>Einloggen auf Ihrem Computer</a:t>
            </a:r>
          </a:p>
          <a:p>
            <a:r>
              <a:rPr lang="en-US" dirty="0" err="1"/>
              <a:t>Verbindung</a:t>
            </a:r>
            <a:r>
              <a:rPr lang="en-US" dirty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Internet </a:t>
            </a:r>
            <a:r>
              <a:rPr lang="en-US" dirty="0" err="1" smtClean="0"/>
              <a:t>herstellen</a:t>
            </a:r>
            <a:endParaRPr lang="en-US" dirty="0"/>
          </a:p>
          <a:p>
            <a:r>
              <a:rPr lang="en-US" dirty="0" err="1" smtClean="0"/>
              <a:t>Einstieg</a:t>
            </a:r>
            <a:r>
              <a:rPr lang="en-US" dirty="0" smtClean="0"/>
              <a:t> ins Internet</a:t>
            </a:r>
          </a:p>
          <a:p>
            <a:r>
              <a:rPr lang="en-GB" dirty="0" err="1" smtClean="0"/>
              <a:t>Verwendung</a:t>
            </a:r>
            <a:r>
              <a:rPr lang="en-GB" dirty="0" smtClean="0"/>
              <a:t> </a:t>
            </a:r>
            <a:r>
              <a:rPr lang="en-GB" dirty="0" smtClean="0"/>
              <a:t>von </a:t>
            </a:r>
            <a:r>
              <a:rPr lang="de-AT" dirty="0" smtClean="0"/>
              <a:t>„Tabs“</a:t>
            </a:r>
          </a:p>
          <a:p>
            <a:r>
              <a:rPr lang="en-GB" dirty="0" err="1"/>
              <a:t>Zugriff</a:t>
            </a:r>
            <a:r>
              <a:rPr lang="en-GB" dirty="0"/>
              <a:t> auf den My-e-Start-</a:t>
            </a:r>
            <a:r>
              <a:rPr lang="en-GB" dirty="0" err="1"/>
              <a:t>Onlinekurs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4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wird für den Internetzugang </a:t>
            </a:r>
            <a:r>
              <a:rPr lang="en-GB" dirty="0" smtClean="0"/>
              <a:t>benötigt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Ein </a:t>
            </a:r>
            <a:r>
              <a:rPr lang="en-GB" dirty="0" err="1"/>
              <a:t>Gerät</a:t>
            </a:r>
            <a:r>
              <a:rPr lang="en-GB" dirty="0"/>
              <a:t> </a:t>
            </a:r>
            <a:r>
              <a:rPr lang="en-GB" dirty="0" smtClean="0"/>
              <a:t>– Computer</a:t>
            </a:r>
            <a:r>
              <a:rPr lang="en-GB" dirty="0" smtClean="0"/>
              <a:t>, Laptop, Tablet </a:t>
            </a:r>
            <a:r>
              <a:rPr lang="en-GB" dirty="0"/>
              <a:t>oder ein Smartphone</a:t>
            </a:r>
          </a:p>
          <a:p>
            <a:r>
              <a:rPr lang="en-GB" dirty="0"/>
              <a:t>Internetverbindung (wählen Sie einen Internetdienstanbieter)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Zusätzliche Ausrüstung, die nützlich sein kann:</a:t>
            </a:r>
          </a:p>
          <a:p>
            <a:pPr>
              <a:buFontTx/>
              <a:buChar char="-"/>
            </a:pPr>
            <a:r>
              <a:rPr lang="en-GB" dirty="0"/>
              <a:t>Externe Maus</a:t>
            </a:r>
          </a:p>
          <a:p>
            <a:pPr>
              <a:buFontTx/>
              <a:buChar char="-"/>
            </a:pPr>
            <a:r>
              <a:rPr lang="en-GB" dirty="0"/>
              <a:t>Mauspad</a:t>
            </a:r>
          </a:p>
          <a:p>
            <a:pPr>
              <a:buFontTx/>
              <a:buChar char="-"/>
            </a:pPr>
            <a:r>
              <a:rPr lang="en-GB" dirty="0"/>
              <a:t>Freisprecheinrichtung</a:t>
            </a:r>
          </a:p>
        </p:txBody>
      </p:sp>
    </p:spTree>
    <p:extLst>
      <p:ext uri="{BB962C8B-B14F-4D97-AF65-F5344CB8AC3E}">
        <p14:creationId xmlns:p14="http://schemas.microsoft.com/office/powerpoint/2010/main" val="53926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Einrichten</a:t>
            </a:r>
          </a:p>
        </p:txBody>
      </p:sp>
    </p:spTree>
    <p:extLst>
      <p:ext uri="{BB962C8B-B14F-4D97-AF65-F5344CB8AC3E}">
        <p14:creationId xmlns:p14="http://schemas.microsoft.com/office/powerpoint/2010/main" val="316279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Einschalten des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547" y="1825625"/>
            <a:ext cx="7705252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Suchen Sie den Netzschalter Ihres Computers...</a:t>
            </a:r>
            <a:br>
              <a:rPr lang="en-GB" dirty="0"/>
            </a:br>
            <a:r>
              <a:rPr lang="en-GB" dirty="0"/>
              <a:t>und schalten Sie ihn ein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Suchen Sie die Einschalttaste Ihres Monitors...</a:t>
            </a:r>
            <a:br>
              <a:rPr lang="en-GB" dirty="0"/>
            </a:br>
            <a:r>
              <a:rPr lang="en-GB" dirty="0"/>
              <a:t>und schalten Sie ihn ein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52" y="1825625"/>
            <a:ext cx="1121301" cy="219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55" y="4302834"/>
            <a:ext cx="2241922" cy="20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Einloggen auf Ihrem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885" y="2445249"/>
            <a:ext cx="6298914" cy="373171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Klicken Sie auf dem Bildschirm in das Feld Benutzername...</a:t>
            </a:r>
            <a:br>
              <a:rPr lang="en-GB" dirty="0"/>
            </a:br>
            <a:r>
              <a:rPr lang="en-GB" dirty="0"/>
              <a:t>und geben Sie den Benutzernamen ein, den Sie erhalten haben</a:t>
            </a:r>
          </a:p>
          <a:p>
            <a:endParaRPr lang="en-GB" dirty="0"/>
          </a:p>
          <a:p>
            <a:r>
              <a:rPr lang="en-GB" dirty="0"/>
              <a:t>Klicken Sie auf dem Bildschirm in das Feld Passwort...</a:t>
            </a:r>
            <a:br>
              <a:rPr lang="en-GB" dirty="0"/>
            </a:br>
            <a:r>
              <a:rPr lang="en-GB" dirty="0"/>
              <a:t>und geben Sie das Passwort ein, das Sie erhalten </a:t>
            </a:r>
            <a:r>
              <a:rPr lang="en-GB" dirty="0" err="1"/>
              <a:t>haben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/>
              <a:t>Passwörtern </a:t>
            </a:r>
            <a:r>
              <a:rPr lang="en-GB" i="1" u="sng" dirty="0"/>
              <a:t>wird zwischen Groß- und Kleinschreibung unterschieden</a:t>
            </a:r>
            <a:endParaRPr lang="en-GB" dirty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986400" y="2248694"/>
            <a:ext cx="3962400" cy="3505200"/>
            <a:chOff x="816796" y="2248694"/>
            <a:chExt cx="3962400" cy="3505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796" y="2248694"/>
              <a:ext cx="3962400" cy="3505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26058" y="3708971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Benutzername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26058" y="4149953"/>
              <a:ext cx="107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Passwort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96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Verbindung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Internet </a:t>
            </a:r>
            <a:r>
              <a:rPr lang="en-US" dirty="0" err="1"/>
              <a:t>herstellen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47850"/>
            <a:ext cx="7321296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chemeClr val="accent2"/>
                </a:solidFill>
              </a:rPr>
              <a:t>Aktion</a:t>
            </a:r>
            <a:endParaRPr lang="en-GB" b="1" dirty="0">
              <a:solidFill>
                <a:schemeClr val="accent2"/>
              </a:solidFill>
            </a:endParaRPr>
          </a:p>
          <a:p>
            <a:r>
              <a:rPr lang="en-GB" sz="2200" dirty="0"/>
              <a:t>Bewegen Sie den Mauszeiger auf die rechte untere Seite der Taskleiste (unterer Teil des Bildschirms)</a:t>
            </a:r>
          </a:p>
          <a:p>
            <a:r>
              <a:rPr lang="en-GB" sz="2200" dirty="0"/>
              <a:t>Klicken Sie auf dieses Symbol</a:t>
            </a:r>
          </a:p>
          <a:p>
            <a:r>
              <a:rPr lang="en-GB" sz="2200" dirty="0"/>
              <a:t>Wählen Sie das </a:t>
            </a:r>
            <a:r>
              <a:rPr lang="en-GB" sz="2200" dirty="0" err="1" smtClean="0"/>
              <a:t>Netzwerk</a:t>
            </a:r>
            <a:r>
              <a:rPr lang="en-GB" sz="2200" dirty="0" smtClean="0"/>
              <a:t>, </a:t>
            </a:r>
            <a:r>
              <a:rPr lang="en-GB" sz="2200" dirty="0" smtClean="0"/>
              <a:t>mit dem Sie sich verbinden </a:t>
            </a:r>
            <a:r>
              <a:rPr lang="en-GB" sz="2200" dirty="0"/>
              <a:t>möchten</a:t>
            </a:r>
          </a:p>
          <a:p>
            <a:r>
              <a:rPr lang="en-GB" sz="2200" dirty="0"/>
              <a:t>Fragen Sie den </a:t>
            </a:r>
            <a:r>
              <a:rPr lang="en-GB" sz="2200" dirty="0" err="1" smtClean="0"/>
              <a:t>Besitzer</a:t>
            </a:r>
            <a:r>
              <a:rPr lang="en-GB" sz="2200" dirty="0" smtClean="0"/>
              <a:t> des </a:t>
            </a:r>
            <a:r>
              <a:rPr lang="en-GB" sz="2200" dirty="0" err="1" smtClean="0"/>
              <a:t>Netzwerks</a:t>
            </a:r>
            <a:r>
              <a:rPr lang="en-GB" sz="2200" dirty="0" smtClean="0"/>
              <a:t> </a:t>
            </a:r>
            <a:r>
              <a:rPr lang="en-GB" sz="2200" dirty="0"/>
              <a:t>nach dem Passwort</a:t>
            </a:r>
          </a:p>
          <a:p>
            <a:r>
              <a:rPr lang="en-GB" sz="2200" dirty="0"/>
              <a:t>Geben Sie das Passwort </a:t>
            </a:r>
            <a:r>
              <a:rPr lang="en-GB" sz="2200" dirty="0" smtClean="0"/>
              <a:t>in das </a:t>
            </a:r>
            <a:r>
              <a:rPr lang="en-GB" sz="2200" dirty="0"/>
              <a:t>leere </a:t>
            </a:r>
            <a:r>
              <a:rPr lang="en-GB" sz="2200" dirty="0" err="1"/>
              <a:t>Textfeld</a:t>
            </a:r>
            <a:r>
              <a:rPr lang="en-GB" sz="2200" dirty="0"/>
              <a:t> </a:t>
            </a:r>
            <a:r>
              <a:rPr lang="en-GB" sz="2200" dirty="0" err="1" smtClean="0"/>
              <a:t>ein</a:t>
            </a:r>
            <a:endParaRPr lang="en-GB" sz="2200" dirty="0" smtClean="0"/>
          </a:p>
          <a:p>
            <a:r>
              <a:rPr lang="en-GB" sz="2200" dirty="0"/>
              <a:t>Klicken Sie auf </a:t>
            </a:r>
            <a:r>
              <a:rPr lang="de-AT" sz="2200" dirty="0"/>
              <a:t>‚</a:t>
            </a:r>
            <a:r>
              <a:rPr lang="de-AT" sz="2200" dirty="0" smtClean="0"/>
              <a:t>Verbinden‘</a:t>
            </a:r>
            <a:r>
              <a:rPr lang="de-AT" sz="2200" dirty="0" smtClean="0"/>
              <a:t>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b="1" dirty="0"/>
              <a:t>Tipp</a:t>
            </a:r>
            <a:r>
              <a:rPr lang="en-GB" sz="2200" dirty="0"/>
              <a:t>: Wenn die Verbindung nicht hergestellt werden kann, versuchen Sie es noch einmal; wahrscheinlich haben Sie ein </a:t>
            </a:r>
            <a:r>
              <a:rPr lang="en-GB" sz="2200" dirty="0">
                <a:sym typeface="Wingdings" panose="05000000000000000000" pitchFamily="2" charset="2"/>
              </a:rPr>
              <a:t>Zeichen</a:t>
            </a:r>
            <a:r>
              <a:rPr lang="en-GB" sz="2200" dirty="0"/>
              <a:t> übersehen.</a:t>
            </a:r>
          </a:p>
          <a:p>
            <a:endParaRPr lang="en-GB" sz="2200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90632A-42E6-4ACF-AC88-675FB8AA91C8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719455" cy="719455"/>
          </a:xfrm>
          <a:prstGeom prst="rect">
            <a:avLst/>
          </a:prstGeom>
        </p:spPr>
      </p:pic>
      <p:pic>
        <p:nvPicPr>
          <p:cNvPr id="1026" name="Picture 2" descr="Wireless Signal, Icon, Image, Vector, Blue, Wifi">
            <a:extLst>
              <a:ext uri="{FF2B5EF4-FFF2-40B4-BE49-F238E27FC236}">
                <a16:creationId xmlns:a16="http://schemas.microsoft.com/office/drawing/2014/main" id="{ABB6F225-33CF-47DB-8FA1-9992F757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4148" y="3023211"/>
            <a:ext cx="362712" cy="2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Einstieg</a:t>
            </a:r>
            <a:r>
              <a:rPr lang="en-GB" dirty="0" smtClean="0"/>
              <a:t> </a:t>
            </a:r>
            <a:r>
              <a:rPr lang="en-GB" dirty="0"/>
              <a:t>ins Internet: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187"/>
            <a:ext cx="10515600" cy="4183776"/>
          </a:xfrm>
        </p:spPr>
        <p:txBody>
          <a:bodyPr/>
          <a:lstStyle/>
          <a:p>
            <a:r>
              <a:rPr lang="en-GB" dirty="0">
                <a:solidFill>
                  <a:srgbClr val="007B78"/>
                </a:solidFill>
              </a:rPr>
              <a:t>Browser </a:t>
            </a:r>
            <a:r>
              <a:rPr lang="en-GB" dirty="0" smtClean="0"/>
              <a:t>–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/>
              <a:t>Computerprogramm, </a:t>
            </a:r>
            <a:r>
              <a:rPr lang="de-DE" dirty="0"/>
              <a:t>mit dem Sie ins </a:t>
            </a:r>
            <a:r>
              <a:rPr lang="de-DE" dirty="0">
                <a:solidFill>
                  <a:srgbClr val="007B78"/>
                </a:solidFill>
              </a:rPr>
              <a:t>Internet</a:t>
            </a:r>
            <a:r>
              <a:rPr lang="de-DE" dirty="0"/>
              <a:t> gelangen und sich auf verschiedenen </a:t>
            </a:r>
            <a:r>
              <a:rPr lang="de-DE" dirty="0">
                <a:solidFill>
                  <a:srgbClr val="007B78"/>
                </a:solidFill>
              </a:rPr>
              <a:t>Websites</a:t>
            </a:r>
            <a:r>
              <a:rPr lang="de-DE" dirty="0"/>
              <a:t> bewegen </a:t>
            </a:r>
            <a:r>
              <a:rPr lang="de-DE" dirty="0" smtClean="0"/>
              <a:t>können</a:t>
            </a:r>
          </a:p>
          <a:p>
            <a:endParaRPr lang="en-GB" dirty="0"/>
          </a:p>
          <a:p>
            <a:r>
              <a:rPr lang="de-DE" dirty="0"/>
              <a:t>Die Wahl des Browsers hängt von Ihrem Gerät </a:t>
            </a:r>
            <a:r>
              <a:rPr lang="de-DE" dirty="0" smtClean="0"/>
              <a:t>a</a:t>
            </a:r>
            <a:r>
              <a:rPr lang="en-GB" dirty="0" smtClean="0"/>
              <a:t>b</a:t>
            </a:r>
            <a:endParaRPr lang="en-GB" dirty="0"/>
          </a:p>
          <a:p>
            <a:endParaRPr lang="en-GB" dirty="0"/>
          </a:p>
          <a:p>
            <a:r>
              <a:rPr lang="en-GB" dirty="0"/>
              <a:t>Am </a:t>
            </a:r>
            <a:r>
              <a:rPr lang="en-GB" dirty="0" err="1"/>
              <a:t>häufigsten</a:t>
            </a:r>
            <a:r>
              <a:rPr lang="en-GB" dirty="0"/>
              <a:t> </a:t>
            </a:r>
            <a:r>
              <a:rPr lang="en-GB" dirty="0" err="1"/>
              <a:t>verwendete</a:t>
            </a:r>
            <a:r>
              <a:rPr lang="en-GB" dirty="0"/>
              <a:t> </a:t>
            </a:r>
            <a:r>
              <a:rPr lang="en-GB" dirty="0"/>
              <a:t>Browser (Google 64 % Marktanteil):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10" y="5074391"/>
            <a:ext cx="10101370" cy="1349148"/>
          </a:xfrm>
          <a:prstGeom prst="rect">
            <a:avLst/>
          </a:prstGeom>
          <a:ln>
            <a:solidFill>
              <a:srgbClr val="007B78"/>
            </a:solidFill>
          </a:ln>
        </p:spPr>
      </p:pic>
    </p:spTree>
    <p:extLst>
      <p:ext uri="{BB962C8B-B14F-4D97-AF65-F5344CB8AC3E}">
        <p14:creationId xmlns:p14="http://schemas.microsoft.com/office/powerpoint/2010/main" val="4220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Informationen zum Projekt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17342"/>
              </p:ext>
            </p:extLst>
          </p:nvPr>
        </p:nvGraphicFramePr>
        <p:xfrm>
          <a:off x="838199" y="1866265"/>
          <a:ext cx="10587709" cy="3995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670">
                <a:tc gridSpan="2">
                  <a:txBody>
                    <a:bodyPr/>
                    <a:lstStyle/>
                    <a:p>
                      <a:r>
                        <a:rPr lang="en-GB" dirty="0" err="1" smtClean="0"/>
                        <a:t>Projekttitel</a:t>
                      </a:r>
                      <a:r>
                        <a:rPr lang="en-GB" dirty="0" smtClean="0"/>
                        <a:t>: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7B78"/>
                          </a:solidFill>
                        </a:rPr>
                        <a:t>My </a:t>
                      </a:r>
                      <a:r>
                        <a:rPr lang="en-GB" b="1" dirty="0" smtClean="0">
                          <a:solidFill>
                            <a:srgbClr val="007B78"/>
                          </a:solidFill>
                        </a:rPr>
                        <a:t>e-Start</a:t>
                      </a:r>
                      <a:endParaRPr lang="en-GB" b="1" dirty="0">
                        <a:solidFill>
                          <a:srgbClr val="007B78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7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Projektnummer: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2020-1-DE02-KA204-007410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7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7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7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70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675"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Dieses </a:t>
                      </a:r>
                      <a:r>
                        <a:rPr lang="en-GB" dirty="0" err="1" smtClean="0"/>
                        <a:t>Projekt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wurde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mit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Unterstützung</a:t>
                      </a:r>
                      <a:r>
                        <a:rPr lang="en-GB" dirty="0" smtClean="0"/>
                        <a:t> der </a:t>
                      </a:r>
                      <a:r>
                        <a:rPr lang="en-GB" dirty="0" err="1" smtClean="0"/>
                        <a:t>Europäischen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Kommission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finanziert</a:t>
                      </a:r>
                      <a:r>
                        <a:rPr lang="en-GB" dirty="0" smtClean="0"/>
                        <a:t>. Die </a:t>
                      </a:r>
                      <a:r>
                        <a:rPr lang="en-GB" dirty="0" err="1" smtClean="0"/>
                        <a:t>Verantwortung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für</a:t>
                      </a:r>
                      <a:r>
                        <a:rPr lang="en-GB" dirty="0" smtClean="0"/>
                        <a:t> den </a:t>
                      </a:r>
                      <a:r>
                        <a:rPr lang="en-GB" dirty="0" err="1" smtClean="0"/>
                        <a:t>Inhalt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dieser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Veröffentlichung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Mitteilung</a:t>
                      </a:r>
                      <a:r>
                        <a:rPr lang="en-GB" dirty="0" smtClean="0"/>
                        <a:t>) </a:t>
                      </a:r>
                      <a:r>
                        <a:rPr lang="en-GB" dirty="0" err="1" smtClean="0"/>
                        <a:t>trägt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allein</a:t>
                      </a:r>
                      <a:r>
                        <a:rPr lang="en-GB" dirty="0" smtClean="0"/>
                        <a:t> der*die </a:t>
                      </a:r>
                      <a:r>
                        <a:rPr lang="en-GB" dirty="0" err="1" smtClean="0"/>
                        <a:t>Verfasser</a:t>
                      </a:r>
                      <a:r>
                        <a:rPr lang="en-GB" dirty="0" smtClean="0"/>
                        <a:t>*in; die </a:t>
                      </a:r>
                      <a:r>
                        <a:rPr lang="en-GB" dirty="0" err="1" smtClean="0"/>
                        <a:t>Kommission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haftet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nicht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für</a:t>
                      </a:r>
                      <a:r>
                        <a:rPr lang="en-GB" dirty="0" smtClean="0"/>
                        <a:t> die </a:t>
                      </a:r>
                      <a:r>
                        <a:rPr lang="en-GB" dirty="0" err="1" smtClean="0"/>
                        <a:t>weitere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Verwendung</a:t>
                      </a:r>
                      <a:r>
                        <a:rPr lang="en-GB" dirty="0" smtClean="0"/>
                        <a:t> der </a:t>
                      </a:r>
                      <a:r>
                        <a:rPr lang="en-GB" dirty="0" err="1" smtClean="0"/>
                        <a:t>darin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enthaltenen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Angaben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66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2021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My-e-Start-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Dieses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lizenziert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einer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 Commons Attribution-NonCommercial-ShareAlike 4.0 International License: </a:t>
                      </a:r>
                      <a:r>
                        <a:rPr lang="en-GB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http://creativecommons.org/licenses/by-nc-sa/4.0/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E82C3F7-B46D-497E-8532-92CEF9E12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988" y="6391132"/>
            <a:ext cx="1547012" cy="35713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94EE563-16AE-4055-9324-B697028DC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4" t="13530" r="5292" b="3567"/>
          <a:stretch/>
        </p:blipFill>
        <p:spPr>
          <a:xfrm>
            <a:off x="1866297" y="6345864"/>
            <a:ext cx="1466850" cy="447675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47F46BCE-7B49-443D-B9AC-E50575C48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144" y="6393796"/>
            <a:ext cx="929210" cy="351811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2EAD449D-43E8-453B-AFC5-B259AF72D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763" y="6459586"/>
            <a:ext cx="1671166" cy="22023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F11A0B5-AF8D-42AE-B3F2-745FB2883F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25" t="8611" r="10306" b="12389"/>
          <a:stretch/>
        </p:blipFill>
        <p:spPr>
          <a:xfrm>
            <a:off x="7606926" y="6359277"/>
            <a:ext cx="1259681" cy="420849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2BCE666-9D95-41C7-BC3C-633E79833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4351" y="6446143"/>
            <a:ext cx="1269415" cy="247116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B04F708-3DEB-45AB-9AF2-0A140724F1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13" t="3564" r="601" b="4947"/>
          <a:stretch/>
        </p:blipFill>
        <p:spPr>
          <a:xfrm>
            <a:off x="8967604" y="6344673"/>
            <a:ext cx="1576388" cy="450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29961" r="18636" b="31128"/>
          <a:stretch/>
        </p:blipFill>
        <p:spPr>
          <a:xfrm>
            <a:off x="749300" y="6285598"/>
            <a:ext cx="1016000" cy="568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411" y="5209974"/>
            <a:ext cx="1112514" cy="3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Einstieg ins Internet: Öffnen eines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533900"/>
          </a:xfrm>
        </p:spPr>
        <p:txBody>
          <a:bodyPr>
            <a:normAutofit fontScale="92500" lnSpcReduction="10000"/>
          </a:bodyPr>
          <a:lstStyle/>
          <a:p>
            <a:pPr marL="762000" indent="0">
              <a:buNone/>
            </a:pPr>
            <a:r>
              <a:rPr lang="en-GB" sz="3500" b="1" dirty="0" err="1" smtClean="0">
                <a:solidFill>
                  <a:srgbClr val="007B78"/>
                </a:solidFill>
              </a:rPr>
              <a:t>Aktion</a:t>
            </a:r>
            <a:r>
              <a:rPr lang="en-GB" sz="3500" b="1" dirty="0" smtClean="0">
                <a:solidFill>
                  <a:srgbClr val="007B78"/>
                </a:solidFill>
              </a:rPr>
              <a:t>:</a:t>
            </a:r>
            <a:endParaRPr lang="en-GB" sz="3500" b="1" dirty="0">
              <a:solidFill>
                <a:srgbClr val="007B78"/>
              </a:solidFill>
            </a:endParaRPr>
          </a:p>
          <a:p>
            <a:endParaRPr lang="en-GB" dirty="0"/>
          </a:p>
          <a:p>
            <a:r>
              <a:rPr lang="en-GB" dirty="0"/>
              <a:t>Suchen Sie das Symbol für den Browser, den wir heute verwenden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Klicken Sie auf das kleine Bild (Symbol) für den Browser</a:t>
            </a:r>
          </a:p>
          <a:p>
            <a:endParaRPr lang="en-GB" dirty="0"/>
          </a:p>
          <a:p>
            <a:r>
              <a:rPr lang="en-GB" dirty="0"/>
              <a:t>Der Browser öffnet sich und zeigt eine </a:t>
            </a:r>
            <a:r>
              <a:rPr lang="en-GB" dirty="0">
                <a:solidFill>
                  <a:srgbClr val="007B78"/>
                </a:solidFill>
              </a:rPr>
              <a:t>Webseite </a:t>
            </a:r>
            <a:r>
              <a:rPr lang="en-GB" dirty="0"/>
              <a:t>an </a:t>
            </a:r>
            <a:r>
              <a:rPr lang="en-GB" dirty="0" smtClean="0"/>
              <a:t>– dies </a:t>
            </a:r>
            <a:r>
              <a:rPr lang="en-GB" dirty="0"/>
              <a:t>ist der Beginn Ihrer </a:t>
            </a:r>
            <a:r>
              <a:rPr lang="en-GB" dirty="0" err="1"/>
              <a:t>Reise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das Internet!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35" y="3224512"/>
            <a:ext cx="8982665" cy="1199733"/>
          </a:xfrm>
          <a:prstGeom prst="rect">
            <a:avLst/>
          </a:prstGeom>
          <a:ln>
            <a:solidFill>
              <a:srgbClr val="007B78"/>
            </a:solidFill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71945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Verwendung</a:t>
            </a:r>
            <a:r>
              <a:rPr lang="en-GB" dirty="0"/>
              <a:t> von </a:t>
            </a:r>
            <a:r>
              <a:rPr lang="de-AT" dirty="0"/>
              <a:t>„Tabs“</a:t>
            </a:r>
          </a:p>
        </p:txBody>
      </p:sp>
    </p:spTree>
    <p:extLst>
      <p:ext uri="{BB962C8B-B14F-4D97-AF65-F5344CB8AC3E}">
        <p14:creationId xmlns:p14="http://schemas.microsoft.com/office/powerpoint/2010/main" val="1415481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Warum</a:t>
            </a:r>
            <a:r>
              <a:rPr lang="en-GB" dirty="0"/>
              <a:t> </a:t>
            </a:r>
            <a:r>
              <a:rPr lang="de-AT" dirty="0" smtClean="0"/>
              <a:t>„Tabs“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475"/>
            <a:ext cx="10515600" cy="40604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Nützlich, um Informationen auf verschiedenen Webseiten vergleichen zu können</a:t>
            </a:r>
          </a:p>
          <a:p>
            <a:endParaRPr lang="en-GB" dirty="0"/>
          </a:p>
          <a:p>
            <a:r>
              <a:rPr lang="en-GB" dirty="0" err="1"/>
              <a:t>Wir</a:t>
            </a:r>
            <a:r>
              <a:rPr lang="en-GB" dirty="0"/>
              <a:t> </a:t>
            </a:r>
            <a:r>
              <a:rPr lang="de-AT" dirty="0" smtClean="0"/>
              <a:t>verwenden „Tabs“ (= „Registerkarten“), </a:t>
            </a:r>
            <a:r>
              <a:rPr lang="en-GB" dirty="0" smtClean="0"/>
              <a:t>um </a:t>
            </a:r>
            <a:r>
              <a:rPr lang="en-GB" dirty="0"/>
              <a:t>mehr als eine Webseite gleichzeitig zu öffnen und zwischen ihnen zu wechseln</a:t>
            </a:r>
          </a:p>
          <a:p>
            <a:endParaRPr lang="en-GB" dirty="0"/>
          </a:p>
          <a:p>
            <a:r>
              <a:rPr lang="en-GB" dirty="0"/>
              <a:t>Für den </a:t>
            </a:r>
            <a:r>
              <a:rPr lang="en-GB" dirty="0" smtClean="0"/>
              <a:t>My-</a:t>
            </a:r>
            <a:r>
              <a:rPr lang="en-GB" dirty="0" smtClean="0"/>
              <a:t>e-Start-</a:t>
            </a:r>
            <a:r>
              <a:rPr lang="en-GB" dirty="0" err="1" smtClean="0"/>
              <a:t>Onlinekurs</a:t>
            </a:r>
            <a:r>
              <a:rPr lang="en-GB" dirty="0" smtClean="0"/>
              <a:t> </a:t>
            </a:r>
            <a:r>
              <a:rPr lang="en-GB" dirty="0"/>
              <a:t>:</a:t>
            </a:r>
            <a:endParaRPr lang="en-GB" dirty="0"/>
          </a:p>
          <a:p>
            <a:pPr lvl="1"/>
            <a:r>
              <a:rPr lang="en-GB" dirty="0"/>
              <a:t>Kursseite </a:t>
            </a:r>
            <a:r>
              <a:rPr lang="en-GB" dirty="0" err="1"/>
              <a:t>öffnen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Informationen</a:t>
            </a:r>
            <a:r>
              <a:rPr lang="en-GB" dirty="0" smtClean="0"/>
              <a:t> </a:t>
            </a:r>
            <a:r>
              <a:rPr lang="en-GB" dirty="0"/>
              <a:t>und Anweisungen</a:t>
            </a:r>
          </a:p>
          <a:p>
            <a:pPr lvl="1"/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/>
              <a:t>andere Seite </a:t>
            </a:r>
            <a:r>
              <a:rPr lang="en-GB" dirty="0" err="1"/>
              <a:t>öffnen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Anweisungen</a:t>
            </a:r>
            <a:r>
              <a:rPr lang="en-GB" dirty="0"/>
              <a:t> </a:t>
            </a:r>
            <a:r>
              <a:rPr lang="en-GB" dirty="0" err="1"/>
              <a:t>umsetzen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77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Ihnen</a:t>
            </a:r>
            <a:r>
              <a:rPr lang="en-GB" dirty="0"/>
              <a:t> </a:t>
            </a:r>
            <a:r>
              <a:rPr lang="en-GB" dirty="0" err="1" smtClean="0"/>
              <a:t>erklären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6201"/>
            <a:ext cx="10515600" cy="4070761"/>
          </a:xfrm>
        </p:spPr>
        <p:txBody>
          <a:bodyPr/>
          <a:lstStyle/>
          <a:p>
            <a:r>
              <a:rPr lang="en-GB" dirty="0" smtClean="0"/>
              <a:t>…w</a:t>
            </a:r>
            <a:r>
              <a:rPr lang="en-GB" dirty="0" smtClean="0"/>
              <a:t>as </a:t>
            </a:r>
            <a:r>
              <a:rPr lang="en-GB" dirty="0"/>
              <a:t>ein Tab ist</a:t>
            </a:r>
          </a:p>
          <a:p>
            <a:endParaRPr lang="en-GB" dirty="0"/>
          </a:p>
          <a:p>
            <a:r>
              <a:rPr lang="en-GB" dirty="0" smtClean="0"/>
              <a:t>…</a:t>
            </a:r>
            <a:r>
              <a:rPr lang="de-DE" dirty="0"/>
              <a:t>wie Sie einen neuen Tab öffnen </a:t>
            </a:r>
            <a:endParaRPr lang="en-GB" dirty="0"/>
          </a:p>
          <a:p>
            <a:endParaRPr lang="en-GB" dirty="0"/>
          </a:p>
          <a:p>
            <a:r>
              <a:rPr lang="de-DE" dirty="0" smtClean="0"/>
              <a:t>…wie </a:t>
            </a:r>
            <a:r>
              <a:rPr lang="de-DE" dirty="0"/>
              <a:t>Sie zwischen mehreren Tabs </a:t>
            </a:r>
            <a:r>
              <a:rPr lang="de-DE" dirty="0" smtClean="0"/>
              <a:t>wechseln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…</a:t>
            </a:r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Tabs</a:t>
            </a:r>
            <a:r>
              <a:rPr lang="en-GB" dirty="0" smtClean="0"/>
              <a:t> </a:t>
            </a:r>
            <a:r>
              <a:rPr lang="en-GB" dirty="0"/>
              <a:t>schließen</a:t>
            </a:r>
          </a:p>
        </p:txBody>
      </p:sp>
    </p:spTree>
    <p:extLst>
      <p:ext uri="{BB962C8B-B14F-4D97-AF65-F5344CB8AC3E}">
        <p14:creationId xmlns:p14="http://schemas.microsoft.com/office/powerpoint/2010/main" val="3347335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 smtClean="0"/>
              <a:t>ein</a:t>
            </a:r>
            <a:r>
              <a:rPr lang="en-GB" dirty="0" smtClean="0"/>
              <a:t> Tab?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Oben links in Ihrem Browser </a:t>
            </a:r>
            <a:r>
              <a:rPr lang="en-GB" dirty="0" smtClean="0"/>
              <a:t>– </a:t>
            </a:r>
            <a:r>
              <a:rPr lang="en-GB" dirty="0" err="1" smtClean="0"/>
              <a:t>heller</a:t>
            </a:r>
            <a:r>
              <a:rPr lang="en-GB" dirty="0" smtClean="0"/>
              <a:t> </a:t>
            </a:r>
            <a:r>
              <a:rPr lang="en-GB" dirty="0"/>
              <a:t>Bereich, der sich vor einem dunkleren Hintergrund abhebt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Dies ist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007B78"/>
                </a:solidFill>
              </a:rPr>
              <a:t>Tab </a:t>
            </a:r>
            <a:r>
              <a:rPr lang="en-GB" dirty="0"/>
              <a:t>(= </a:t>
            </a:r>
            <a:r>
              <a:rPr lang="en-GB" dirty="0" err="1"/>
              <a:t>Registerkarte</a:t>
            </a:r>
            <a:r>
              <a:rPr lang="en-GB" dirty="0"/>
              <a:t>):</a:t>
            </a:r>
            <a:endParaRPr lang="en-GB" dirty="0"/>
          </a:p>
          <a:p>
            <a:pPr lvl="1"/>
            <a:r>
              <a:rPr lang="de-DE" dirty="0"/>
              <a:t>wie der </a:t>
            </a:r>
            <a:r>
              <a:rPr lang="de-DE" b="1" dirty="0" smtClean="0"/>
              <a:t>Reiter (engl. </a:t>
            </a:r>
            <a:r>
              <a:rPr lang="de-DE" b="1" dirty="0" err="1" smtClean="0"/>
              <a:t>tab</a:t>
            </a:r>
            <a:r>
              <a:rPr lang="de-DE" b="1" dirty="0" smtClean="0"/>
              <a:t>) </a:t>
            </a:r>
            <a:r>
              <a:rPr lang="de-DE" b="1" dirty="0"/>
              <a:t>auf der Trennwand eines Ordners </a:t>
            </a:r>
            <a:r>
              <a:rPr lang="de-DE" dirty="0"/>
              <a:t>oder </a:t>
            </a:r>
            <a:r>
              <a:rPr lang="de-DE" b="1" dirty="0"/>
              <a:t>auf einem Hängeregister </a:t>
            </a:r>
            <a:r>
              <a:rPr lang="de-DE" dirty="0"/>
              <a:t>in einer Schublade eines </a:t>
            </a:r>
            <a:r>
              <a:rPr lang="de-DE" dirty="0" smtClean="0"/>
              <a:t>Aktenschranks</a:t>
            </a:r>
          </a:p>
          <a:p>
            <a:pPr lvl="1"/>
            <a:r>
              <a:rPr lang="en-GB" dirty="0" err="1" smtClean="0"/>
              <a:t>Daher</a:t>
            </a:r>
            <a:r>
              <a:rPr lang="en-GB" dirty="0" smtClean="0"/>
              <a:t> </a:t>
            </a:r>
            <a:r>
              <a:rPr lang="en-GB" dirty="0"/>
              <a:t>kommt auch der Name </a:t>
            </a:r>
            <a:r>
              <a:rPr lang="en-GB" dirty="0" smtClean="0"/>
              <a:t>des Tabs in </a:t>
            </a:r>
            <a:r>
              <a:rPr lang="en-GB" dirty="0"/>
              <a:t>Ihrem </a:t>
            </a:r>
            <a:r>
              <a:rPr lang="en-GB" dirty="0" smtClean="0"/>
              <a:t>Browser </a:t>
            </a:r>
          </a:p>
          <a:p>
            <a:endParaRPr lang="en-GB" dirty="0"/>
          </a:p>
          <a:p>
            <a:r>
              <a:rPr lang="en-GB" dirty="0"/>
              <a:t>Und Sie können so viele Tabs geöffnet haben, wie Sie möchten...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4" y="2327911"/>
            <a:ext cx="5370205" cy="1206597"/>
          </a:xfrm>
          <a:prstGeom prst="rect">
            <a:avLst/>
          </a:prstGeom>
          <a:ln>
            <a:solidFill>
              <a:srgbClr val="007A78"/>
            </a:solidFill>
          </a:ln>
        </p:spPr>
      </p:pic>
    </p:spTree>
    <p:extLst>
      <p:ext uri="{BB962C8B-B14F-4D97-AF65-F5344CB8AC3E}">
        <p14:creationId xmlns:p14="http://schemas.microsoft.com/office/powerpoint/2010/main" val="50477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Arbeiten in </a:t>
            </a:r>
            <a:r>
              <a:rPr lang="en-GB" dirty="0" err="1"/>
              <a:t>mehreren</a:t>
            </a:r>
            <a:r>
              <a:rPr lang="en-GB" dirty="0"/>
              <a:t> </a:t>
            </a:r>
            <a:r>
              <a:rPr lang="en-GB" dirty="0" smtClean="0"/>
              <a:t>Tabs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1"/>
            <a:ext cx="10515600" cy="4291012"/>
          </a:xfrm>
        </p:spPr>
        <p:txBody>
          <a:bodyPr>
            <a:normAutofit/>
          </a:bodyPr>
          <a:lstStyle/>
          <a:p>
            <a:pPr marL="809625" indent="0">
              <a:buNone/>
            </a:pPr>
            <a:r>
              <a:rPr lang="en-GB" sz="3200" b="1" dirty="0" err="1" smtClean="0">
                <a:solidFill>
                  <a:srgbClr val="007B78"/>
                </a:solidFill>
              </a:rPr>
              <a:t>Aufgabe</a:t>
            </a:r>
            <a:endParaRPr lang="en-GB" sz="3200" b="1" dirty="0">
              <a:solidFill>
                <a:srgbClr val="007B78"/>
              </a:solidFill>
            </a:endParaRPr>
          </a:p>
          <a:p>
            <a:pPr marL="809625" indent="0">
              <a:buNone/>
            </a:pPr>
            <a:endParaRPr lang="en-GB" b="1" dirty="0">
              <a:solidFill>
                <a:srgbClr val="007B78"/>
              </a:solidFill>
            </a:endParaRPr>
          </a:p>
          <a:p>
            <a:pPr marL="0" indent="0">
              <a:buNone/>
            </a:pPr>
            <a:r>
              <a:rPr lang="en-GB" dirty="0"/>
              <a:t>Verwendung des </a:t>
            </a:r>
            <a:r>
              <a:rPr lang="de-AT" dirty="0" smtClean="0"/>
              <a:t>Handouts </a:t>
            </a:r>
            <a:r>
              <a:rPr lang="de-DE" dirty="0" smtClean="0"/>
              <a:t>„</a:t>
            </a:r>
            <a:r>
              <a:rPr lang="de-DE" dirty="0" smtClean="0">
                <a:solidFill>
                  <a:srgbClr val="007B78"/>
                </a:solidFill>
              </a:rPr>
              <a:t>Ein </a:t>
            </a:r>
            <a:r>
              <a:rPr lang="de-DE" dirty="0">
                <a:solidFill>
                  <a:srgbClr val="007B78"/>
                </a:solidFill>
              </a:rPr>
              <a:t>Leitfaden zum Arbeiten in mehreren </a:t>
            </a:r>
            <a:r>
              <a:rPr lang="de-DE" dirty="0" smtClean="0">
                <a:solidFill>
                  <a:srgbClr val="007B78"/>
                </a:solidFill>
              </a:rPr>
              <a:t>Tabs</a:t>
            </a:r>
            <a:r>
              <a:rPr lang="de-DE" dirty="0"/>
              <a:t>“</a:t>
            </a:r>
            <a:r>
              <a:rPr lang="de-AT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Bearbeiten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die </a:t>
            </a:r>
            <a:r>
              <a:rPr lang="en-GB" dirty="0" err="1">
                <a:solidFill>
                  <a:srgbClr val="007B78"/>
                </a:solidFill>
              </a:rPr>
              <a:t>Aufgabe</a:t>
            </a:r>
            <a:r>
              <a:rPr lang="en-GB" dirty="0" smtClean="0"/>
              <a:t> (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/>
              <a:t>beginnt unten auf Seite 1)</a:t>
            </a:r>
            <a:endParaRPr lang="en-GB" dirty="0">
              <a:solidFill>
                <a:srgbClr val="007B78"/>
              </a:solidFill>
            </a:endParaRPr>
          </a:p>
          <a:p>
            <a:endParaRPr lang="en-GB" dirty="0"/>
          </a:p>
          <a:p>
            <a:r>
              <a:rPr lang="en-GB" dirty="0"/>
              <a:t>Ich </a:t>
            </a:r>
            <a:r>
              <a:rPr lang="en-GB" dirty="0" err="1"/>
              <a:t>werde</a:t>
            </a:r>
            <a:r>
              <a:rPr lang="en-GB" dirty="0"/>
              <a:t> </a:t>
            </a:r>
            <a:r>
              <a:rPr lang="en-GB" dirty="0" err="1" smtClean="0"/>
              <a:t>umhergehen</a:t>
            </a:r>
            <a:r>
              <a:rPr lang="en-GB" dirty="0" smtClean="0"/>
              <a:t> und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/>
              <a:t>b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/>
              <a:t>Bedarf</a:t>
            </a:r>
            <a:r>
              <a:rPr lang="en-GB" dirty="0"/>
              <a:t> </a:t>
            </a:r>
            <a:r>
              <a:rPr lang="en-GB" dirty="0" err="1" smtClean="0"/>
              <a:t>unterstützen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71945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Zugriff</a:t>
            </a:r>
            <a:r>
              <a:rPr lang="en-GB" dirty="0"/>
              <a:t> auf den My-e-Start-</a:t>
            </a:r>
            <a:r>
              <a:rPr lang="en-GB" dirty="0" err="1"/>
              <a:t>Kurs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082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Zugang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smtClean="0"/>
              <a:t>My-e-Start-</a:t>
            </a:r>
            <a:r>
              <a:rPr lang="en-GB" dirty="0" err="1" smtClean="0"/>
              <a:t>Kursplattform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874"/>
            <a:ext cx="5896708" cy="4727575"/>
          </a:xfrm>
        </p:spPr>
        <p:txBody>
          <a:bodyPr>
            <a:normAutofit/>
          </a:bodyPr>
          <a:lstStyle/>
          <a:p>
            <a:pPr marL="809625" indent="0">
              <a:buNone/>
            </a:pPr>
            <a:r>
              <a:rPr lang="en-GB" sz="3200" b="1" dirty="0" err="1" smtClean="0">
                <a:solidFill>
                  <a:srgbClr val="007B78"/>
                </a:solidFill>
              </a:rPr>
              <a:t>Aktion</a:t>
            </a:r>
            <a:endParaRPr lang="en-GB" sz="3200" b="1" dirty="0">
              <a:solidFill>
                <a:srgbClr val="007B78"/>
              </a:solidFill>
            </a:endParaRPr>
          </a:p>
          <a:p>
            <a:pPr marL="809625" indent="0">
              <a:buNone/>
            </a:pPr>
            <a:endParaRPr lang="en-GB" sz="1800" b="1" dirty="0">
              <a:solidFill>
                <a:srgbClr val="007B78"/>
              </a:solidFill>
            </a:endParaRPr>
          </a:p>
          <a:p>
            <a:r>
              <a:rPr lang="en-GB" dirty="0" err="1"/>
              <a:t>Geben</a:t>
            </a:r>
            <a:r>
              <a:rPr lang="en-GB" dirty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007B78"/>
                </a:solidFill>
              </a:rPr>
              <a:t>my-eStart.dieberater.com </a:t>
            </a:r>
            <a:r>
              <a:rPr lang="en-GB" dirty="0" smtClean="0"/>
              <a:t>in </a:t>
            </a:r>
            <a:r>
              <a:rPr lang="en-GB" dirty="0"/>
              <a:t>die Adresszeile Ihres Browsers ein</a:t>
            </a:r>
            <a:br>
              <a:rPr lang="en-GB" dirty="0"/>
            </a:br>
            <a:endParaRPr lang="en-GB" dirty="0"/>
          </a:p>
          <a:p>
            <a:r>
              <a:rPr lang="en-GB" dirty="0"/>
              <a:t>Drücken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007B78"/>
                </a:solidFill>
              </a:rPr>
              <a:t>Enter/Los </a:t>
            </a:r>
            <a:r>
              <a:rPr lang="en-GB" dirty="0"/>
              <a:t>auf Ihrer Tastatur</a:t>
            </a:r>
          </a:p>
          <a:p>
            <a:endParaRPr lang="en-GB" dirty="0"/>
          </a:p>
          <a:p>
            <a:r>
              <a:rPr lang="de-DE" dirty="0"/>
              <a:t>Sie gelangen auf die </a:t>
            </a:r>
            <a:r>
              <a:rPr lang="de-DE" b="1" dirty="0">
                <a:solidFill>
                  <a:srgbClr val="007B78"/>
                </a:solidFill>
              </a:rPr>
              <a:t>Anmeldeseite</a:t>
            </a:r>
            <a:r>
              <a:rPr lang="de-DE" dirty="0"/>
              <a:t> der </a:t>
            </a:r>
            <a:r>
              <a:rPr lang="de-DE" dirty="0" err="1" smtClean="0"/>
              <a:t>My</a:t>
            </a:r>
            <a:r>
              <a:rPr lang="de-DE" dirty="0" smtClean="0"/>
              <a:t>-e-Start-Plattform</a:t>
            </a:r>
            <a:endParaRPr lang="en-GB" b="1" dirty="0">
              <a:solidFill>
                <a:srgbClr val="007B78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00799" y="2567305"/>
            <a:ext cx="5640200" cy="3322027"/>
            <a:chOff x="5882750" y="2876550"/>
            <a:chExt cx="6079120" cy="3476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538" b="26026"/>
            <a:stretch/>
          </p:blipFill>
          <p:spPr>
            <a:xfrm>
              <a:off x="6040343" y="2876550"/>
              <a:ext cx="5921527" cy="3476625"/>
            </a:xfrm>
            <a:prstGeom prst="rect">
              <a:avLst/>
            </a:prstGeom>
            <a:ln>
              <a:solidFill>
                <a:srgbClr val="007B78"/>
              </a:solidFill>
            </a:ln>
          </p:spPr>
        </p:pic>
        <p:sp>
          <p:nvSpPr>
            <p:cNvPr id="5" name="Bent-Up Arrow 4"/>
            <p:cNvSpPr/>
            <p:nvPr/>
          </p:nvSpPr>
          <p:spPr>
            <a:xfrm>
              <a:off x="5882750" y="3244660"/>
              <a:ext cx="1510359" cy="690111"/>
            </a:xfrm>
            <a:prstGeom prst="bentUpArrow">
              <a:avLst>
                <a:gd name="adj1" fmla="val 21465"/>
                <a:gd name="adj2" fmla="val 34685"/>
                <a:gd name="adj3" fmla="val 37888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71945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1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Anmeldung und Vorbereitungen für Ihren Kurs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9625" indent="0">
              <a:buNone/>
            </a:pPr>
            <a:r>
              <a:rPr lang="en-GB" b="1" dirty="0" err="1" smtClean="0">
                <a:solidFill>
                  <a:srgbClr val="007B78"/>
                </a:solidFill>
              </a:rPr>
              <a:t>Aufgabe</a:t>
            </a:r>
            <a:endParaRPr lang="en-GB" b="1" dirty="0">
              <a:solidFill>
                <a:srgbClr val="007B78"/>
              </a:solidFill>
            </a:endParaRPr>
          </a:p>
          <a:p>
            <a:endParaRPr lang="en-GB" dirty="0"/>
          </a:p>
          <a:p>
            <a:r>
              <a:rPr lang="en-GB" dirty="0"/>
              <a:t>Siehe </a:t>
            </a:r>
            <a:r>
              <a:rPr lang="en-GB" b="1" dirty="0" err="1">
                <a:solidFill>
                  <a:srgbClr val="007B78"/>
                </a:solidFill>
              </a:rPr>
              <a:t>Kurshandbuch</a:t>
            </a:r>
            <a:r>
              <a:rPr lang="en-GB" b="1" dirty="0">
                <a:solidFill>
                  <a:srgbClr val="007B78"/>
                </a:solidFill>
              </a:rPr>
              <a:t> </a:t>
            </a:r>
            <a:r>
              <a:rPr lang="en-GB" b="1" dirty="0" smtClean="0">
                <a:solidFill>
                  <a:srgbClr val="007B78"/>
                </a:solidFill>
              </a:rPr>
              <a:t>– </a:t>
            </a:r>
            <a:r>
              <a:rPr lang="en-GB" b="1" dirty="0" err="1" smtClean="0">
                <a:solidFill>
                  <a:srgbClr val="007B78"/>
                </a:solidFill>
              </a:rPr>
              <a:t>Verwendung</a:t>
            </a:r>
            <a:r>
              <a:rPr lang="en-GB" b="1" dirty="0" smtClean="0">
                <a:solidFill>
                  <a:srgbClr val="007B78"/>
                </a:solidFill>
              </a:rPr>
              <a:t> </a:t>
            </a:r>
            <a:r>
              <a:rPr lang="en-GB" b="1" dirty="0">
                <a:solidFill>
                  <a:srgbClr val="007B78"/>
                </a:solidFill>
              </a:rPr>
              <a:t>des </a:t>
            </a:r>
            <a:r>
              <a:rPr lang="en-GB" b="1" dirty="0" smtClean="0">
                <a:solidFill>
                  <a:srgbClr val="007B78"/>
                </a:solidFill>
              </a:rPr>
              <a:t>My-</a:t>
            </a:r>
            <a:r>
              <a:rPr lang="en-GB" b="1" dirty="0" smtClean="0">
                <a:solidFill>
                  <a:srgbClr val="007B78"/>
                </a:solidFill>
              </a:rPr>
              <a:t>e-Start-</a:t>
            </a:r>
            <a:r>
              <a:rPr lang="en-GB" b="1" smtClean="0">
                <a:solidFill>
                  <a:srgbClr val="007B78"/>
                </a:solidFill>
              </a:rPr>
              <a:t>Onlinekurses</a:t>
            </a:r>
            <a:endParaRPr lang="en-GB" dirty="0"/>
          </a:p>
          <a:p>
            <a:endParaRPr lang="en-GB" dirty="0"/>
          </a:p>
          <a:p>
            <a:r>
              <a:rPr lang="en-GB" dirty="0"/>
              <a:t>Befolgen Sie die Anweisungen und lesen Sie die Informationen in den Abschnitten 1-4:</a:t>
            </a:r>
          </a:p>
          <a:p>
            <a:pPr marL="746550" lvl="1" indent="-514350">
              <a:buFont typeface="+mj-lt"/>
              <a:buAutoNum type="arabicPeriod"/>
            </a:pPr>
            <a:r>
              <a:rPr lang="en-GB" dirty="0"/>
              <a:t>Ein neues Konto erstellen</a:t>
            </a:r>
          </a:p>
          <a:p>
            <a:pPr marL="746550" lvl="1" indent="-514350">
              <a:buFont typeface="+mj-lt"/>
              <a:buAutoNum type="arabicPeriod"/>
            </a:pPr>
            <a:r>
              <a:rPr lang="en-GB" dirty="0"/>
              <a:t>Anmeldung bei der Plattform</a:t>
            </a:r>
          </a:p>
          <a:p>
            <a:pPr marL="746550" lvl="1" indent="-514350">
              <a:buFont typeface="+mj-lt"/>
              <a:buAutoNum type="arabicPeriod"/>
            </a:pPr>
            <a:r>
              <a:rPr lang="en-GB" dirty="0"/>
              <a:t>Hauptmenü</a:t>
            </a:r>
          </a:p>
          <a:p>
            <a:pPr marL="746550" lvl="1" indent="-514350">
              <a:buFont typeface="+mj-lt"/>
              <a:buAutoNum type="arabicPeriod"/>
            </a:pPr>
            <a:r>
              <a:rPr lang="en-GB" dirty="0"/>
              <a:t>Nutzung des Online-Kurses (Navigation, Videos, Icons, Quiz, Glossar)</a:t>
            </a:r>
          </a:p>
          <a:p>
            <a:pPr marL="232200" lvl="1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71945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Einführung</a:t>
            </a:r>
            <a:r>
              <a:rPr lang="en-GB" dirty="0"/>
              <a:t> </a:t>
            </a:r>
            <a:r>
              <a:rPr lang="en-GB" dirty="0" smtClean="0"/>
              <a:t>– Online </a:t>
            </a:r>
            <a:r>
              <a:rPr lang="en-GB" dirty="0"/>
              <a:t>sein</a:t>
            </a:r>
          </a:p>
        </p:txBody>
      </p:sp>
    </p:spTree>
    <p:extLst>
      <p:ext uri="{BB962C8B-B14F-4D97-AF65-F5344CB8AC3E}">
        <p14:creationId xmlns:p14="http://schemas.microsoft.com/office/powerpoint/2010/main" val="107302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ist das Internet?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63" y="2474266"/>
            <a:ext cx="6175249" cy="18051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AT" sz="2600" b="0" i="0" dirty="0" smtClean="0">
                <a:effectLst/>
                <a:cs typeface="Arial" panose="020B0604020202020204" pitchFamily="34" charset="0"/>
              </a:rPr>
              <a:t>„Das Internet ist </a:t>
            </a:r>
            <a:r>
              <a:rPr lang="de-AT" sz="2600" b="1" i="0" dirty="0" smtClean="0">
                <a:effectLst/>
                <a:cs typeface="Arial" panose="020B0604020202020204" pitchFamily="34" charset="0"/>
              </a:rPr>
              <a:t>ein riesiges Netzwerk, das Computer auf der ganzen Welt miteinander verbindet</a:t>
            </a:r>
            <a:r>
              <a:rPr lang="de-AT" sz="2600" b="0" i="0" dirty="0" smtClean="0">
                <a:effectLst/>
                <a:cs typeface="Arial" panose="020B0604020202020204" pitchFamily="34" charset="0"/>
              </a:rPr>
              <a:t>. Über das Internet können Menschen Informationen austauschen und von jedem Ort mit Internetanschluss aus kommunizieren.“ (</a:t>
            </a:r>
            <a:r>
              <a:rPr lang="de-AT" sz="2600" b="0" i="0" dirty="0" err="1" smtClean="0">
                <a:effectLst/>
                <a:cs typeface="Arial" panose="020B0604020202020204" pitchFamily="34" charset="0"/>
              </a:rPr>
              <a:t>Britannica</a:t>
            </a:r>
            <a:r>
              <a:rPr lang="de-AT" sz="2600" b="0" i="0" dirty="0" smtClean="0">
                <a:effectLst/>
                <a:cs typeface="Arial" panose="020B0604020202020204" pitchFamily="34" charset="0"/>
              </a:rPr>
              <a:t>)</a:t>
            </a:r>
            <a:endParaRPr lang="de-AT" sz="2600" dirty="0">
              <a:cs typeface="Arial" panose="020B0604020202020204" pitchFamily="34" charset="0"/>
            </a:endParaRPr>
          </a:p>
        </p:txBody>
      </p:sp>
      <p:pic>
        <p:nvPicPr>
          <p:cNvPr id="1026" name="Picture 2" descr="Social Media, Connections, Networking, Business, People">
            <a:extLst>
              <a:ext uri="{FF2B5EF4-FFF2-40B4-BE49-F238E27FC236}">
                <a16:creationId xmlns:a16="http://schemas.microsoft.com/office/drawing/2014/main" id="{2CF5D822-BE8D-B5F3-46AD-E6C9984A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74" y="2068018"/>
            <a:ext cx="4319148" cy="27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3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bedeutet es, </a:t>
            </a:r>
            <a:r>
              <a:rPr lang="de-AT" dirty="0" smtClean="0"/>
              <a:t>„online“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/>
              <a:t>sein?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063" y="2474266"/>
            <a:ext cx="6815329" cy="180512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 ‚Online‘ zu sein bedeutet</a:t>
            </a:r>
            <a:r>
              <a:rPr lang="de-AT" sz="240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einfach, dass Ihr Computer </a:t>
            </a:r>
            <a:r>
              <a:rPr lang="de-AT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oder tragbares Gerät </a:t>
            </a:r>
            <a:r>
              <a:rPr lang="de-AT" sz="240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 einem Netzwerk, in der Regel dem Internet, verbunden ist. Das Gegenteil ist 'offline', was bedeutet, dass ein Computer nicht mit dem Internet oder einem anderen Netzwerk verbunden ist.“ (Digital </a:t>
            </a:r>
            <a:r>
              <a:rPr lang="de-AT" sz="2400" u="none" strike="noStrike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Unite</a:t>
            </a:r>
            <a:r>
              <a:rPr lang="de-AT" sz="240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ocial Media, Social, Marketing, Internet, Mobile">
            <a:extLst>
              <a:ext uri="{FF2B5EF4-FFF2-40B4-BE49-F238E27FC236}">
                <a16:creationId xmlns:a16="http://schemas.microsoft.com/office/drawing/2014/main" id="{58764D5F-CBCA-E0FC-8D18-13FADB0C9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t="10265" r="19248" b="15644"/>
          <a:stretch/>
        </p:blipFill>
        <p:spPr bwMode="auto">
          <a:xfrm>
            <a:off x="7847045" y="2059512"/>
            <a:ext cx="4058816" cy="32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6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Warum ist die Nutzung des Internets so weit verbreitet?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943" y="2284617"/>
            <a:ext cx="6376417" cy="3395213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Internet ermöglicht eine 24/7-Verbindung mit jedem Ort der Welt. Die Menschen nutzen es </a:t>
            </a:r>
            <a:r>
              <a:rPr lang="en-GB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vielen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unterschiedlichen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Gründen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darunter: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GB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</a:t>
            </a:r>
            <a:r>
              <a:rPr lang="en-GB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Arbeit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(E-Mails, Dokumente,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Besprechungen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Entwicklung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 Inhalten, Buchung von Reisen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usw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persönliche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Zwecke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[soziale Medien, Unterhaltung (Musik, Filme), Zugang zu Dienstleistungen, Zahlungen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usw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.]</a:t>
            </a:r>
            <a:endParaRPr lang="aa-E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5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My-e-Start-</a:t>
            </a:r>
            <a:r>
              <a:rPr lang="en-GB" dirty="0" err="1" smtClean="0"/>
              <a:t>Kurs</a:t>
            </a:r>
            <a:endParaRPr lang="en-GB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772420F-C9BA-8BC5-E4A0-9AEF5D39D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27421" r="13454" b="26593"/>
          <a:stretch/>
        </p:blipFill>
        <p:spPr>
          <a:xfrm>
            <a:off x="7361383" y="3960798"/>
            <a:ext cx="4606029" cy="26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2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Ziel dieses </a:t>
            </a:r>
            <a:r>
              <a:rPr lang="en-GB" dirty="0" err="1"/>
              <a:t>Kurses</a:t>
            </a:r>
            <a:r>
              <a:rPr lang="en-GB" dirty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Die </a:t>
            </a:r>
            <a:r>
              <a:rPr lang="en-GB" dirty="0" err="1" smtClean="0"/>
              <a:t>Entwicklung</a:t>
            </a:r>
            <a:r>
              <a:rPr lang="en-GB" dirty="0" smtClean="0"/>
              <a:t> </a:t>
            </a:r>
            <a:r>
              <a:rPr lang="en-GB" dirty="0"/>
              <a:t>grundlegender digitaler Fähigkeiten (Überwindung der </a:t>
            </a:r>
            <a:r>
              <a:rPr lang="de-AT" dirty="0" smtClean="0"/>
              <a:t>„digitalen Kluft“</a:t>
            </a:r>
            <a:r>
              <a:rPr lang="en-GB" dirty="0" smtClean="0"/>
              <a:t>)</a:t>
            </a:r>
            <a:endParaRPr lang="en-GB" dirty="0"/>
          </a:p>
          <a:p>
            <a:r>
              <a:rPr lang="de-DE" dirty="0" smtClean="0"/>
              <a:t>Sich </a:t>
            </a:r>
            <a:r>
              <a:rPr lang="de-DE" dirty="0"/>
              <a:t>in der Online-Welt sicher bewegen zu </a:t>
            </a:r>
            <a:r>
              <a:rPr lang="de-DE" dirty="0" smtClean="0"/>
              <a:t>können</a:t>
            </a:r>
          </a:p>
          <a:p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lernen</a:t>
            </a:r>
            <a:r>
              <a:rPr lang="en-GB" dirty="0" smtClean="0"/>
              <a:t>, </a:t>
            </a:r>
            <a:r>
              <a:rPr lang="en-GB" dirty="0"/>
              <a:t>wie Sie </a:t>
            </a:r>
            <a:r>
              <a:rPr lang="en-GB" dirty="0" err="1"/>
              <a:t>elektronische</a:t>
            </a:r>
            <a:r>
              <a:rPr lang="en-GB" dirty="0"/>
              <a:t> </a:t>
            </a:r>
            <a:r>
              <a:rPr lang="en-GB" dirty="0" err="1" smtClean="0"/>
              <a:t>Behördendienste</a:t>
            </a:r>
            <a:r>
              <a:rPr lang="en-GB" dirty="0" smtClean="0"/>
              <a:t> (E-Government) </a:t>
            </a:r>
            <a:r>
              <a:rPr lang="en-GB" dirty="0"/>
              <a:t>und den elektronischen Handel </a:t>
            </a:r>
            <a:r>
              <a:rPr lang="en-GB" dirty="0" smtClean="0"/>
              <a:t>(E-Commerce) </a:t>
            </a:r>
            <a:r>
              <a:rPr lang="en-GB" dirty="0" err="1" smtClean="0"/>
              <a:t>nutzen</a:t>
            </a:r>
            <a:r>
              <a:rPr lang="en-GB" dirty="0" smtClean="0"/>
              <a:t> </a:t>
            </a:r>
            <a:r>
              <a:rPr lang="en-GB" dirty="0"/>
              <a:t>können</a:t>
            </a:r>
          </a:p>
          <a:p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unabhängigen</a:t>
            </a:r>
            <a:r>
              <a:rPr lang="en-GB" dirty="0" smtClean="0"/>
              <a:t> </a:t>
            </a:r>
            <a:r>
              <a:rPr lang="en-GB" dirty="0" err="1" smtClean="0"/>
              <a:t>digitalen</a:t>
            </a:r>
            <a:r>
              <a:rPr lang="en-GB" dirty="0" smtClean="0"/>
              <a:t> </a:t>
            </a:r>
            <a:r>
              <a:rPr lang="en-GB" dirty="0" err="1" smtClean="0"/>
              <a:t>Nutzer</a:t>
            </a:r>
            <a:r>
              <a:rPr lang="en-GB" dirty="0" smtClean="0"/>
              <a:t>*</a:t>
            </a:r>
            <a:r>
              <a:rPr lang="en-GB" dirty="0" err="1" smtClean="0"/>
              <a:t>innen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/>
              <a:t>werden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31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74" y="365125"/>
            <a:ext cx="11038206" cy="1325563"/>
          </a:xfrm>
        </p:spPr>
        <p:txBody>
          <a:bodyPr/>
          <a:lstStyle/>
          <a:p>
            <a:r>
              <a:rPr lang="en-GB" dirty="0"/>
              <a:t>Welche Ressourcen stehen in diesem Kurs zur Verfügung?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78568" cy="4351338"/>
          </a:xfrm>
        </p:spPr>
        <p:txBody>
          <a:bodyPr>
            <a:normAutofit/>
          </a:bodyPr>
          <a:lstStyle/>
          <a:p>
            <a:r>
              <a:rPr lang="en-GB" sz="2600" dirty="0" err="1"/>
              <a:t>Ein</a:t>
            </a:r>
            <a:r>
              <a:rPr lang="en-GB" sz="2600" dirty="0"/>
              <a:t> </a:t>
            </a:r>
            <a:r>
              <a:rPr lang="en-GB" sz="2600" b="1" dirty="0" err="1" smtClean="0"/>
              <a:t>Kurshandbuch</a:t>
            </a:r>
            <a:r>
              <a:rPr lang="de-DE" sz="2600" dirty="0"/>
              <a:t>, das den Zugang zur Plattform </a:t>
            </a:r>
            <a:r>
              <a:rPr lang="de-DE" sz="2600" dirty="0" smtClean="0"/>
              <a:t>erklärt</a:t>
            </a:r>
            <a:endParaRPr lang="en-GB" sz="2600" dirty="0"/>
          </a:p>
          <a:p>
            <a:r>
              <a:rPr lang="en-GB" sz="2600" b="1" dirty="0"/>
              <a:t>Autonomes </a:t>
            </a:r>
            <a:r>
              <a:rPr lang="en-GB" sz="2600" dirty="0"/>
              <a:t>Lernen über die Plattform</a:t>
            </a:r>
          </a:p>
          <a:p>
            <a:r>
              <a:rPr lang="en-GB" sz="2600" b="1" dirty="0" smtClean="0"/>
              <a:t>Videos</a:t>
            </a:r>
            <a:r>
              <a:rPr lang="en-GB" sz="2600" dirty="0" smtClean="0"/>
              <a:t>, die </a:t>
            </a:r>
            <a:r>
              <a:rPr lang="en-GB" sz="2600" dirty="0" err="1" smtClean="0"/>
              <a:t>grundlegende</a:t>
            </a:r>
            <a:r>
              <a:rPr lang="en-GB" sz="2600" dirty="0" smtClean="0"/>
              <a:t> </a:t>
            </a:r>
            <a:r>
              <a:rPr lang="en-GB" sz="2600" dirty="0" err="1"/>
              <a:t>Konzepte</a:t>
            </a:r>
            <a:r>
              <a:rPr lang="en-GB" sz="2600" dirty="0"/>
              <a:t> </a:t>
            </a:r>
            <a:r>
              <a:rPr lang="en-GB" sz="2600" dirty="0" err="1" smtClean="0"/>
              <a:t>erklären</a:t>
            </a:r>
            <a:r>
              <a:rPr lang="en-GB" sz="2600" dirty="0" smtClean="0"/>
              <a:t> (Online-</a:t>
            </a:r>
            <a:r>
              <a:rPr lang="en-GB" sz="2600" dirty="0" err="1" smtClean="0"/>
              <a:t>Zahlungen</a:t>
            </a:r>
            <a:r>
              <a:rPr lang="en-GB" sz="2600" dirty="0"/>
              <a:t>, E-Commerce...)</a:t>
            </a:r>
          </a:p>
          <a:p>
            <a:r>
              <a:rPr lang="de-DE" sz="2600" b="1" dirty="0"/>
              <a:t>Präsenzunterricht</a:t>
            </a:r>
            <a:r>
              <a:rPr lang="de-DE" sz="2600" dirty="0"/>
              <a:t> mit Unterstützung durch eine*n </a:t>
            </a:r>
            <a:r>
              <a:rPr lang="de-DE" sz="2600" dirty="0" smtClean="0"/>
              <a:t>Trainer*in</a:t>
            </a:r>
            <a:endParaRPr lang="en-GB" sz="2600" dirty="0"/>
          </a:p>
          <a:p>
            <a:r>
              <a:rPr lang="en-GB" sz="2600" dirty="0" err="1" smtClean="0"/>
              <a:t>Übungsaufgaben</a:t>
            </a:r>
            <a:r>
              <a:rPr lang="en-GB" sz="2600" dirty="0" smtClean="0"/>
              <a:t> </a:t>
            </a:r>
            <a:r>
              <a:rPr lang="en-GB" sz="2600" dirty="0"/>
              <a:t>für die </a:t>
            </a:r>
            <a:r>
              <a:rPr lang="en-GB" sz="2600" b="1" dirty="0"/>
              <a:t>Praxis</a:t>
            </a:r>
          </a:p>
          <a:p>
            <a:pPr marL="0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2145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y e-Star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E8D8"/>
      </a:accent1>
      <a:accent2>
        <a:srgbClr val="007A7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1208</Words>
  <Application>Microsoft Office PowerPoint</Application>
  <PresentationFormat>Breitbild</PresentationFormat>
  <Paragraphs>206</Paragraphs>
  <Slides>28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My-e-Start-Onlinekurs</vt:lpstr>
      <vt:lpstr>Informationen zum Projekt</vt:lpstr>
      <vt:lpstr>Einführung – Online sein</vt:lpstr>
      <vt:lpstr>Was ist das Internet?</vt:lpstr>
      <vt:lpstr>Was bedeutet es, „online“ zu sein?</vt:lpstr>
      <vt:lpstr>Warum ist die Nutzung des Internets so weit verbreitet?</vt:lpstr>
      <vt:lpstr>My-e-Start-Kurs</vt:lpstr>
      <vt:lpstr>Das Ziel dieses Kurses ist:</vt:lpstr>
      <vt:lpstr>Welche Ressourcen stehen in diesem Kurs zur Verfügung?</vt:lpstr>
      <vt:lpstr>My-e-Start-Veranstaltungsplan</vt:lpstr>
      <vt:lpstr>Ein Ansatz für integriertes Lernen</vt:lpstr>
      <vt:lpstr>Zugang zum Internet – wie man online geht</vt:lpstr>
      <vt:lpstr>In dieser Einheit werden folgende Themen behandelt:</vt:lpstr>
      <vt:lpstr>Was wird für den Internetzugang benötigt?</vt:lpstr>
      <vt:lpstr>Einrichten</vt:lpstr>
      <vt:lpstr>Einschalten des Computers</vt:lpstr>
      <vt:lpstr>Einloggen auf Ihrem Computer</vt:lpstr>
      <vt:lpstr>Verbindung zum Internet herstellen</vt:lpstr>
      <vt:lpstr>Einstieg ins Internet: Browser</vt:lpstr>
      <vt:lpstr>Einstieg ins Internet: Öffnen eines Browsers</vt:lpstr>
      <vt:lpstr>Verwendung von „Tabs“</vt:lpstr>
      <vt:lpstr>Warum „Tabs“?</vt:lpstr>
      <vt:lpstr>Wir werden Ihnen erklären…</vt:lpstr>
      <vt:lpstr>Was ist ein Tab?</vt:lpstr>
      <vt:lpstr>Arbeiten in mehreren Tabs</vt:lpstr>
      <vt:lpstr>Zugriff auf den My-e-Start-Kurs</vt:lpstr>
      <vt:lpstr>Zugang zur My-e-Start-Kursplattform</vt:lpstr>
      <vt:lpstr>Anmeldung und Vorbereitungen für Ihren Kurs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Rawling</dc:creator>
  <cp:keywords>, docId:D2E6948D228075AA8056F8A6B3543557</cp:keywords>
  <cp:lastModifiedBy>Satke Annika</cp:lastModifiedBy>
  <cp:revision>176</cp:revision>
  <dcterms:created xsi:type="dcterms:W3CDTF">2021-09-15T08:24:32Z</dcterms:created>
  <dcterms:modified xsi:type="dcterms:W3CDTF">2022-10-21T09:34:52Z</dcterms:modified>
</cp:coreProperties>
</file>