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290" r:id="rId3"/>
    <p:sldId id="337" r:id="rId4"/>
    <p:sldId id="306" r:id="rId5"/>
    <p:sldId id="329" r:id="rId6"/>
    <p:sldId id="298" r:id="rId7"/>
    <p:sldId id="319" r:id="rId8"/>
    <p:sldId id="339" r:id="rId9"/>
    <p:sldId id="340" r:id="rId10"/>
    <p:sldId id="341" r:id="rId11"/>
    <p:sldId id="320" r:id="rId12"/>
    <p:sldId id="342" r:id="rId13"/>
    <p:sldId id="343" r:id="rId14"/>
    <p:sldId id="321" r:id="rId15"/>
    <p:sldId id="33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tup" initials="S" lastIdx="5" clrIdx="0"/>
  <p:cmAuthor id="2" name="Jackie Rawling" initials="JR" lastIdx="7" clrIdx="1">
    <p:extLst>
      <p:ext uri="{19B8F6BF-5375-455C-9EA6-DF929625EA0E}">
        <p15:presenceInfo xmlns:p15="http://schemas.microsoft.com/office/powerpoint/2012/main" userId="Jackie Rawl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78"/>
    <a:srgbClr val="49E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707" autoAdjust="0"/>
  </p:normalViewPr>
  <p:slideViewPr>
    <p:cSldViewPr snapToGrid="0">
      <p:cViewPr varScale="1">
        <p:scale>
          <a:sx n="78" d="100"/>
          <a:sy n="78" d="100"/>
        </p:scale>
        <p:origin x="21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499C5-B577-46B7-AC34-768208439FD0}" type="datetimeFigureOut">
              <a:rPr lang="de-DE" smtClean="0"/>
              <a:pPr/>
              <a:t>23.08.2022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1B8C7-2B72-4B26-9C91-32C02AC9321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42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2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833" y="2272968"/>
            <a:ext cx="9144000" cy="224453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833" y="4609575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6019634" y="-5452367"/>
            <a:ext cx="720000" cy="11624733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t="29961" r="16797" b="31128"/>
          <a:stretch/>
        </p:blipFill>
        <p:spPr>
          <a:xfrm>
            <a:off x="9436099" y="812076"/>
            <a:ext cx="2573375" cy="136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5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65125"/>
            <a:ext cx="1061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438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030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2444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751667"/>
            <a:ext cx="10610850" cy="181080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589463"/>
            <a:ext cx="106108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26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3919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314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24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299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39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6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61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365125"/>
            <a:ext cx="10633800" cy="1325563"/>
          </a:xfrm>
          <a:prstGeom prst="rect">
            <a:avLst/>
          </a:prstGeom>
          <a:solidFill>
            <a:srgbClr val="49E8D9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20000" cy="6858000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1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B7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his.bg/bg/dg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YZYll4qsks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yKkxyT7AfeM&amp;t=2s" TargetMode="External"/><Relationship Id="rId4" Type="http://schemas.openxmlformats.org/officeDocument/2006/relationships/hyperlink" Target="https://www.youtube.com/watch?v=Ic5HsIF2r7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e-uslugi.mvr.bg/users/regist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Модул 5: Електронно правителство и Граждански услуги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Моят</a:t>
            </a:r>
            <a:r>
              <a:rPr lang="ru-RU" dirty="0"/>
              <a:t> онлайн курс "e-Start" –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дава</a:t>
            </a:r>
            <a:r>
              <a:rPr lang="ru-RU" dirty="0"/>
              <a:t> </a:t>
            </a:r>
            <a:r>
              <a:rPr lang="ru-RU" dirty="0" err="1"/>
              <a:t>основни</a:t>
            </a:r>
            <a:r>
              <a:rPr lang="ru-RU" dirty="0"/>
              <a:t> </a:t>
            </a:r>
            <a:r>
              <a:rPr lang="ru-RU" dirty="0" err="1"/>
              <a:t>цифрови</a:t>
            </a:r>
            <a:r>
              <a:rPr lang="ru-RU" dirty="0"/>
              <a:t> умения за </a:t>
            </a:r>
            <a:r>
              <a:rPr lang="ru-RU" dirty="0" err="1"/>
              <a:t>използване</a:t>
            </a:r>
            <a:r>
              <a:rPr lang="ru-RU" dirty="0"/>
              <a:t> на най-</a:t>
            </a:r>
            <a:r>
              <a:rPr lang="ru-RU" dirty="0" err="1"/>
              <a:t>разпространените</a:t>
            </a:r>
            <a:r>
              <a:rPr lang="ru-RU" dirty="0"/>
              <a:t> услуги на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r>
              <a:rPr lang="ru-RU" dirty="0"/>
              <a:t> и </a:t>
            </a:r>
            <a:r>
              <a:rPr lang="ru-RU" dirty="0" err="1"/>
              <a:t>електронната</a:t>
            </a:r>
            <a:r>
              <a:rPr lang="ru-RU" dirty="0"/>
              <a:t> </a:t>
            </a:r>
            <a:r>
              <a:rPr lang="ru-RU" dirty="0" err="1"/>
              <a:t>търговия</a:t>
            </a:r>
            <a:r>
              <a:rPr lang="ru-RU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821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Допълнително практикуване на наученото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644" y="1825625"/>
            <a:ext cx="957015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b="1" dirty="0">
                <a:solidFill>
                  <a:srgbClr val="007B78"/>
                </a:solidFill>
              </a:rPr>
              <a:t>Дейност</a:t>
            </a:r>
            <a:r>
              <a:rPr lang="en-GB" b="1" dirty="0">
                <a:solidFill>
                  <a:srgbClr val="007B78"/>
                </a:solidFill>
              </a:rPr>
              <a:t> 5:</a:t>
            </a:r>
            <a:r>
              <a:rPr lang="en-GB" dirty="0"/>
              <a:t> </a:t>
            </a:r>
            <a:r>
              <a:rPr lang="bg-BG" dirty="0"/>
              <a:t>Моля, посетете</a:t>
            </a:r>
            <a:r>
              <a:rPr lang="en-GB" dirty="0"/>
              <a:t> </a:t>
            </a:r>
            <a:r>
              <a:rPr lang="en-GB" dirty="0">
                <a:hlinkClick r:id="rId2"/>
              </a:rPr>
              <a:t>https://www.his.bg/bg/dgc</a:t>
            </a:r>
            <a:r>
              <a:rPr lang="en-GB" dirty="0"/>
              <a:t> </a:t>
            </a:r>
            <a:r>
              <a:rPr lang="bg-BG" dirty="0"/>
              <a:t>и</a:t>
            </a:r>
            <a:r>
              <a:rPr lang="en-GB" dirty="0"/>
              <a:t>:</a:t>
            </a:r>
          </a:p>
          <a:p>
            <a:r>
              <a:rPr lang="ru-RU" dirty="0" err="1"/>
              <a:t>Изпробвайте</a:t>
            </a:r>
            <a:r>
              <a:rPr lang="ru-RU" dirty="0"/>
              <a:t> </a:t>
            </a:r>
            <a:r>
              <a:rPr lang="ru-RU" dirty="0" err="1"/>
              <a:t>електронния</a:t>
            </a:r>
            <a:r>
              <a:rPr lang="ru-RU" dirty="0"/>
              <a:t> формуляр за </a:t>
            </a:r>
            <a:r>
              <a:rPr lang="ru-RU" dirty="0" err="1"/>
              <a:t>генериране</a:t>
            </a:r>
            <a:r>
              <a:rPr lang="ru-RU" dirty="0"/>
              <a:t> на сертификат за </a:t>
            </a:r>
            <a:r>
              <a:rPr lang="ru-RU" dirty="0" err="1"/>
              <a:t>ваксинация</a:t>
            </a:r>
            <a:r>
              <a:rPr lang="ru-RU" dirty="0"/>
              <a:t> Covid-19 </a:t>
            </a:r>
            <a:r>
              <a:rPr lang="ru-RU" b="1" i="1" dirty="0"/>
              <a:t>и</a:t>
            </a:r>
            <a:r>
              <a:rPr lang="ru-RU" dirty="0"/>
              <a:t>...</a:t>
            </a:r>
          </a:p>
          <a:p>
            <a:endParaRPr lang="en-GB" dirty="0"/>
          </a:p>
          <a:p>
            <a:r>
              <a:rPr lang="ru-RU" dirty="0" err="1"/>
              <a:t>Докато</a:t>
            </a:r>
            <a:r>
              <a:rPr lang="ru-RU" dirty="0"/>
              <a:t> правите </a:t>
            </a:r>
            <a:r>
              <a:rPr lang="ru-RU" dirty="0" err="1"/>
              <a:t>това</a:t>
            </a:r>
            <a:r>
              <a:rPr lang="ru-RU" dirty="0"/>
              <a:t>, </a:t>
            </a:r>
            <a:r>
              <a:rPr lang="ru-RU" dirty="0" err="1"/>
              <a:t>идентифицирайте</a:t>
            </a:r>
            <a:r>
              <a:rPr lang="ru-RU" dirty="0"/>
              <a:t> всяко от </a:t>
            </a:r>
            <a:r>
              <a:rPr lang="ru-RU" dirty="0" err="1"/>
              <a:t>следните</a:t>
            </a:r>
            <a:r>
              <a:rPr lang="ru-RU" dirty="0"/>
              <a:t> </a:t>
            </a:r>
            <a:r>
              <a:rPr lang="ru-RU" dirty="0" err="1"/>
              <a:t>неща</a:t>
            </a:r>
            <a:r>
              <a:rPr lang="ru-RU" dirty="0"/>
              <a:t>:</a:t>
            </a:r>
            <a:endParaRPr lang="en-GB" dirty="0"/>
          </a:p>
          <a:p>
            <a:pPr lvl="1"/>
            <a:r>
              <a:rPr lang="ru-RU" dirty="0" err="1"/>
              <a:t>задължително</a:t>
            </a:r>
            <a:r>
              <a:rPr lang="ru-RU" dirty="0"/>
              <a:t> поле</a:t>
            </a:r>
          </a:p>
          <a:p>
            <a:pPr lvl="1"/>
            <a:r>
              <a:rPr lang="ru-RU" dirty="0"/>
              <a:t>поле, в </a:t>
            </a:r>
            <a:r>
              <a:rPr lang="ru-RU" dirty="0" err="1"/>
              <a:t>което</a:t>
            </a:r>
            <a:r>
              <a:rPr lang="ru-RU" dirty="0"/>
              <a:t> се </a:t>
            </a:r>
            <a:r>
              <a:rPr lang="ru-RU" dirty="0" err="1"/>
              <a:t>приемат</a:t>
            </a:r>
            <a:r>
              <a:rPr lang="ru-RU" dirty="0"/>
              <a:t> само числа</a:t>
            </a:r>
          </a:p>
          <a:p>
            <a:pPr lvl="1"/>
            <a:r>
              <a:rPr lang="ru-RU" dirty="0"/>
              <a:t>поле,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изисква</a:t>
            </a:r>
            <a:r>
              <a:rPr lang="ru-RU" dirty="0"/>
              <a:t> число в определен формат (напр. дата)</a:t>
            </a:r>
          </a:p>
          <a:p>
            <a:pPr lvl="1"/>
            <a:r>
              <a:rPr lang="ru-RU" dirty="0"/>
              <a:t>поле, в </a:t>
            </a:r>
            <a:r>
              <a:rPr lang="ru-RU" dirty="0" err="1"/>
              <a:t>което</a:t>
            </a:r>
            <a:r>
              <a:rPr lang="ru-RU" dirty="0"/>
              <a:t> се </a:t>
            </a:r>
            <a:r>
              <a:rPr lang="ru-RU" dirty="0" err="1"/>
              <a:t>въвеждат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 от </a:t>
            </a:r>
            <a:r>
              <a:rPr lang="ru-RU" dirty="0" err="1"/>
              <a:t>падащо</a:t>
            </a:r>
            <a:r>
              <a:rPr lang="ru-RU" dirty="0"/>
              <a:t> меню</a:t>
            </a:r>
          </a:p>
          <a:p>
            <a:pPr lvl="1"/>
            <a:r>
              <a:rPr lang="ru-RU" dirty="0"/>
              <a:t>грешка - поле, </a:t>
            </a:r>
            <a:r>
              <a:rPr lang="ru-RU" dirty="0" err="1"/>
              <a:t>което</a:t>
            </a:r>
            <a:r>
              <a:rPr lang="ru-RU" dirty="0"/>
              <a:t> е </a:t>
            </a:r>
            <a:r>
              <a:rPr lang="ru-RU" dirty="0" err="1"/>
              <a:t>попълнено</a:t>
            </a:r>
            <a:r>
              <a:rPr lang="ru-RU" dirty="0"/>
              <a:t> </a:t>
            </a:r>
            <a:r>
              <a:rPr lang="ru-RU" dirty="0" err="1"/>
              <a:t>неправилно</a:t>
            </a:r>
            <a:endParaRPr lang="en-GB" dirty="0"/>
          </a:p>
          <a:p>
            <a:pPr>
              <a:buNone/>
            </a:pPr>
            <a:endParaRPr lang="en-GB" b="1" dirty="0">
              <a:solidFill>
                <a:srgbClr val="007B78"/>
              </a:solidFill>
            </a:endParaRPr>
          </a:p>
          <a:p>
            <a:endParaRPr lang="de-DE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5" y="1848202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22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652" y="3729214"/>
            <a:ext cx="10626725" cy="1325563"/>
          </a:xfrm>
        </p:spPr>
        <p:txBody>
          <a:bodyPr/>
          <a:lstStyle/>
          <a:p>
            <a:r>
              <a:rPr lang="bg-BG" dirty="0"/>
              <a:t>Надграждане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94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Дейности</a:t>
            </a:r>
            <a:r>
              <a:rPr lang="ru-RU" dirty="0"/>
              <a:t> за </a:t>
            </a:r>
            <a:r>
              <a:rPr lang="ru-RU" dirty="0" err="1"/>
              <a:t>надграждане</a:t>
            </a:r>
            <a:r>
              <a:rPr lang="ru-RU" dirty="0"/>
              <a:t> на </a:t>
            </a:r>
            <a:r>
              <a:rPr lang="ru-RU" dirty="0" err="1"/>
              <a:t>обучението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644" y="1825624"/>
            <a:ext cx="9570156" cy="50323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2100" b="1" dirty="0">
                <a:solidFill>
                  <a:srgbClr val="007B78"/>
                </a:solidFill>
              </a:rPr>
              <a:t>Дейност</a:t>
            </a:r>
            <a:r>
              <a:rPr lang="en-GB" sz="2100" b="1" dirty="0">
                <a:solidFill>
                  <a:srgbClr val="007B78"/>
                </a:solidFill>
              </a:rPr>
              <a:t> 1: </a:t>
            </a:r>
            <a:r>
              <a:rPr lang="ru-RU" sz="2100" dirty="0" err="1"/>
              <a:t>Ще</a:t>
            </a:r>
            <a:r>
              <a:rPr lang="ru-RU" sz="2100" dirty="0"/>
              <a:t> изберем </a:t>
            </a:r>
            <a:r>
              <a:rPr lang="ru-RU" sz="2100" dirty="0" err="1"/>
              <a:t>една</a:t>
            </a:r>
            <a:r>
              <a:rPr lang="ru-RU" sz="2100" dirty="0"/>
              <a:t> от </a:t>
            </a:r>
            <a:r>
              <a:rPr lang="ru-RU" sz="2100" dirty="0" err="1"/>
              <a:t>услугите</a:t>
            </a:r>
            <a:r>
              <a:rPr lang="ru-RU" sz="2100" dirty="0"/>
              <a:t> на </a:t>
            </a:r>
            <a:r>
              <a:rPr lang="ru-RU" sz="2100" dirty="0" err="1"/>
              <a:t>електронното</a:t>
            </a:r>
            <a:r>
              <a:rPr lang="ru-RU" sz="2100" dirty="0"/>
              <a:t> </a:t>
            </a:r>
            <a:r>
              <a:rPr lang="ru-RU" sz="2100" dirty="0" err="1"/>
              <a:t>правителство</a:t>
            </a:r>
            <a:r>
              <a:rPr lang="ru-RU" sz="2100" dirty="0"/>
              <a:t>, </a:t>
            </a:r>
            <a:r>
              <a:rPr lang="ru-RU" sz="2100" dirty="0" err="1"/>
              <a:t>изброени</a:t>
            </a:r>
            <a:r>
              <a:rPr lang="ru-RU" sz="2100" dirty="0"/>
              <a:t> в </a:t>
            </a:r>
            <a:r>
              <a:rPr lang="ru-RU" sz="2100" dirty="0" err="1"/>
              <a:t>полето</a:t>
            </a:r>
            <a:r>
              <a:rPr lang="ru-RU" sz="2100" dirty="0"/>
              <a:t> </a:t>
            </a:r>
            <a:r>
              <a:rPr lang="ru-RU" sz="2100" dirty="0" err="1"/>
              <a:t>по-долу</a:t>
            </a:r>
            <a:r>
              <a:rPr lang="ru-RU" sz="2100" dirty="0"/>
              <a:t>, и </a:t>
            </a:r>
            <a:r>
              <a:rPr lang="ru-RU" sz="2100" b="1" i="1" dirty="0" err="1"/>
              <a:t>заедно</a:t>
            </a:r>
            <a:r>
              <a:rPr lang="ru-RU" sz="2100" b="1" i="1" dirty="0"/>
              <a:t> </a:t>
            </a:r>
            <a:r>
              <a:rPr lang="ru-RU" sz="2100" b="1" i="1" dirty="0" err="1"/>
              <a:t>ще</a:t>
            </a:r>
            <a:r>
              <a:rPr lang="ru-RU" sz="2100" dirty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100" dirty="0" err="1"/>
              <a:t>Гледайте</a:t>
            </a:r>
            <a:r>
              <a:rPr lang="ru-RU" sz="2100" dirty="0"/>
              <a:t>: </a:t>
            </a:r>
            <a:r>
              <a:rPr lang="ru-RU" sz="2100" dirty="0" err="1"/>
              <a:t>съответния</a:t>
            </a:r>
            <a:r>
              <a:rPr lang="ru-RU" sz="2100" dirty="0"/>
              <a:t> видео урок за </a:t>
            </a:r>
            <a:r>
              <a:rPr lang="ru-RU" sz="2100" dirty="0" err="1"/>
              <a:t>услугата</a:t>
            </a:r>
            <a:endParaRPr lang="en-GB" sz="2100" dirty="0"/>
          </a:p>
          <a:p>
            <a:pPr marL="457200" indent="-457200" algn="just">
              <a:buFont typeface="+mj-lt"/>
              <a:buAutoNum type="arabicPeriod"/>
            </a:pPr>
            <a:r>
              <a:rPr lang="bg-BG" sz="2100" dirty="0" err="1"/>
              <a:t>Облислете</a:t>
            </a:r>
            <a:r>
              <a:rPr lang="en-GB" sz="2100" dirty="0"/>
              <a:t>: </a:t>
            </a:r>
            <a:r>
              <a:rPr lang="ru-RU" sz="2100" dirty="0" err="1"/>
              <a:t>Обяснява</a:t>
            </a:r>
            <a:r>
              <a:rPr lang="ru-RU" sz="2100" dirty="0"/>
              <a:t> ли ясно за </a:t>
            </a:r>
            <a:r>
              <a:rPr lang="ru-RU" sz="2100" dirty="0" err="1"/>
              <a:t>какво</a:t>
            </a:r>
            <a:r>
              <a:rPr lang="ru-RU" sz="2100" dirty="0"/>
              <a:t> и как можете да </a:t>
            </a:r>
            <a:r>
              <a:rPr lang="ru-RU" sz="2100" dirty="0" err="1"/>
              <a:t>използвате</a:t>
            </a:r>
            <a:r>
              <a:rPr lang="ru-RU" sz="2100" dirty="0"/>
              <a:t> </a:t>
            </a:r>
            <a:r>
              <a:rPr lang="ru-RU" sz="2100" dirty="0" err="1"/>
              <a:t>услугата</a:t>
            </a:r>
            <a:r>
              <a:rPr lang="ru-RU" sz="2100" dirty="0"/>
              <a:t>?</a:t>
            </a:r>
            <a:endParaRPr lang="en-GB" sz="2100" dirty="0"/>
          </a:p>
          <a:p>
            <a:pPr algn="just"/>
            <a:endParaRPr lang="en-GB" sz="2100" dirty="0"/>
          </a:p>
          <a:p>
            <a:pPr marL="0" indent="0" algn="just">
              <a:buNone/>
            </a:pPr>
            <a:endParaRPr lang="bg-BG" sz="2100" dirty="0"/>
          </a:p>
          <a:p>
            <a:pPr lvl="1" algn="just"/>
            <a:endParaRPr lang="en-GB" sz="2100" dirty="0"/>
          </a:p>
          <a:p>
            <a:pPr marL="0" indent="0" algn="just">
              <a:buNone/>
            </a:pPr>
            <a:endParaRPr lang="en-GB" sz="400" dirty="0"/>
          </a:p>
          <a:p>
            <a:pPr marL="0" indent="0" algn="just">
              <a:buNone/>
            </a:pPr>
            <a:r>
              <a:rPr lang="bg-BG" sz="2100" b="1" dirty="0">
                <a:solidFill>
                  <a:srgbClr val="007B78"/>
                </a:solidFill>
              </a:rPr>
              <a:t>Дейност</a:t>
            </a:r>
            <a:r>
              <a:rPr lang="en-GB" sz="2100" b="1" dirty="0">
                <a:solidFill>
                  <a:srgbClr val="007B78"/>
                </a:solidFill>
              </a:rPr>
              <a:t> 2: </a:t>
            </a:r>
            <a:r>
              <a:rPr lang="bg-BG" sz="2100" dirty="0"/>
              <a:t>Моля, помислете:</a:t>
            </a:r>
            <a:endParaRPr lang="en-US" sz="2100" dirty="0"/>
          </a:p>
          <a:p>
            <a:pPr algn="just"/>
            <a:r>
              <a:rPr lang="ru-RU" sz="2100" dirty="0"/>
              <a:t>За един конкретен проблем, с </a:t>
            </a:r>
            <a:r>
              <a:rPr lang="ru-RU" sz="2100" dirty="0" err="1"/>
              <a:t>който</a:t>
            </a:r>
            <a:r>
              <a:rPr lang="ru-RU" sz="2100" dirty="0"/>
              <a:t> се </a:t>
            </a:r>
            <a:r>
              <a:rPr lang="ru-RU" sz="2100" dirty="0" err="1"/>
              <a:t>сблъскахте</a:t>
            </a:r>
            <a:r>
              <a:rPr lang="ru-RU" sz="2100" dirty="0"/>
              <a:t> при </a:t>
            </a:r>
            <a:r>
              <a:rPr lang="ru-RU" sz="2100" dirty="0" err="1"/>
              <a:t>използването</a:t>
            </a:r>
            <a:r>
              <a:rPr lang="ru-RU" sz="2100" dirty="0"/>
              <a:t> на </a:t>
            </a:r>
            <a:r>
              <a:rPr lang="ru-RU" sz="2100" dirty="0" err="1"/>
              <a:t>услугите</a:t>
            </a:r>
            <a:r>
              <a:rPr lang="ru-RU" sz="2100" dirty="0"/>
              <a:t> на </a:t>
            </a:r>
            <a:r>
              <a:rPr lang="ru-RU" sz="2100" dirty="0" err="1"/>
              <a:t>електронното</a:t>
            </a:r>
            <a:r>
              <a:rPr lang="ru-RU" sz="2100" dirty="0"/>
              <a:t> </a:t>
            </a:r>
            <a:r>
              <a:rPr lang="ru-RU" sz="2100" dirty="0" err="1"/>
              <a:t>правителство</a:t>
            </a:r>
            <a:r>
              <a:rPr lang="ru-RU" sz="2100" dirty="0"/>
              <a:t>, например – не </a:t>
            </a:r>
            <a:r>
              <a:rPr lang="ru-RU" sz="2100" dirty="0" err="1"/>
              <a:t>можахте</a:t>
            </a:r>
            <a:r>
              <a:rPr lang="ru-RU" sz="2100" dirty="0"/>
              <a:t> да влезете в </a:t>
            </a:r>
            <a:r>
              <a:rPr lang="ru-RU" sz="2100" dirty="0" err="1"/>
              <a:t>системата</a:t>
            </a:r>
            <a:r>
              <a:rPr lang="ru-RU" sz="2100" dirty="0"/>
              <a:t>, не </a:t>
            </a:r>
            <a:r>
              <a:rPr lang="ru-RU" sz="2100" dirty="0" err="1"/>
              <a:t>можахте</a:t>
            </a:r>
            <a:r>
              <a:rPr lang="ru-RU" sz="2100" dirty="0"/>
              <a:t> да намерите </a:t>
            </a:r>
            <a:r>
              <a:rPr lang="ru-RU" sz="2100" dirty="0" err="1"/>
              <a:t>необходимия</a:t>
            </a:r>
            <a:r>
              <a:rPr lang="ru-RU" sz="2100" dirty="0"/>
              <a:t> </a:t>
            </a:r>
            <a:r>
              <a:rPr lang="ru-RU" sz="2100" dirty="0" err="1"/>
              <a:t>ви</a:t>
            </a:r>
            <a:r>
              <a:rPr lang="ru-RU" sz="2100" dirty="0"/>
              <a:t> формуляр, </a:t>
            </a:r>
            <a:r>
              <a:rPr lang="ru-RU" sz="2100" dirty="0" err="1"/>
              <a:t>формулярът</a:t>
            </a:r>
            <a:r>
              <a:rPr lang="ru-RU" sz="2100" dirty="0"/>
              <a:t> не </a:t>
            </a:r>
            <a:r>
              <a:rPr lang="ru-RU" sz="2100" dirty="0" err="1"/>
              <a:t>прие</a:t>
            </a:r>
            <a:r>
              <a:rPr lang="ru-RU" sz="2100" dirty="0"/>
              <a:t> </a:t>
            </a:r>
            <a:r>
              <a:rPr lang="ru-RU" sz="2100" dirty="0" err="1"/>
              <a:t>вашите</a:t>
            </a:r>
            <a:r>
              <a:rPr lang="ru-RU" sz="2100" dirty="0"/>
              <a:t> отговори.</a:t>
            </a:r>
            <a:endParaRPr lang="en-GB" sz="2100" dirty="0"/>
          </a:p>
          <a:p>
            <a:pPr algn="just"/>
            <a:r>
              <a:rPr lang="ru-RU" sz="2100" dirty="0" err="1"/>
              <a:t>Какво</a:t>
            </a:r>
            <a:r>
              <a:rPr lang="ru-RU" sz="2100" dirty="0"/>
              <a:t> </a:t>
            </a:r>
            <a:r>
              <a:rPr lang="ru-RU" sz="2100" dirty="0" err="1"/>
              <a:t>направихте</a:t>
            </a:r>
            <a:r>
              <a:rPr lang="ru-RU" sz="2100" dirty="0"/>
              <a:t>, за да разрешите проблема?</a:t>
            </a:r>
            <a:endParaRPr lang="en-GB" sz="2100" b="1" dirty="0">
              <a:solidFill>
                <a:srgbClr val="007B78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5" y="1848202"/>
            <a:ext cx="719455" cy="71945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4" y="5086556"/>
            <a:ext cx="719455" cy="719455"/>
          </a:xfrm>
          <a:prstGeom prst="rect">
            <a:avLst/>
          </a:prstGeom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2350007" y="3527803"/>
            <a:ext cx="8628887" cy="1090821"/>
          </a:xfrm>
          <a:prstGeom prst="rect">
            <a:avLst/>
          </a:prstGeom>
          <a:ln w="57150">
            <a:solidFill>
              <a:srgbClr val="007B78"/>
            </a:solidFill>
          </a:ln>
        </p:spPr>
        <p:txBody>
          <a:bodyPr tIns="9000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B78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B78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B78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B7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B7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err="1"/>
              <a:t>Електронни</a:t>
            </a:r>
            <a:r>
              <a:rPr lang="ru-RU" sz="1600" dirty="0"/>
              <a:t> услуги на </a:t>
            </a:r>
            <a:r>
              <a:rPr lang="ru-RU" sz="1600" dirty="0" err="1"/>
              <a:t>Столична</a:t>
            </a:r>
            <a:r>
              <a:rPr lang="ru-RU" sz="1600" dirty="0"/>
              <a:t> община: </a:t>
            </a:r>
            <a:r>
              <a:rPr lang="en-GB" sz="1600" dirty="0">
                <a:hlinkClick r:id="rId3"/>
              </a:rPr>
              <a:t>https://www.youtube.com/watch?v=9YZYll4qsks</a:t>
            </a:r>
            <a:endParaRPr lang="en-GB" sz="1600" dirty="0"/>
          </a:p>
          <a:p>
            <a:r>
              <a:rPr lang="ru-RU" sz="1600" dirty="0" err="1"/>
              <a:t>Електронни</a:t>
            </a:r>
            <a:r>
              <a:rPr lang="ru-RU" sz="1600" dirty="0"/>
              <a:t> услуги на </a:t>
            </a:r>
            <a:r>
              <a:rPr lang="ru-RU" sz="1600" dirty="0" err="1"/>
              <a:t>Агенцията</a:t>
            </a:r>
            <a:r>
              <a:rPr lang="ru-RU" sz="1600" dirty="0"/>
              <a:t> за </a:t>
            </a:r>
            <a:r>
              <a:rPr lang="ru-RU" sz="1600" dirty="0" err="1"/>
              <a:t>социално</a:t>
            </a:r>
            <a:r>
              <a:rPr lang="ru-RU" sz="1600" dirty="0"/>
              <a:t> </a:t>
            </a:r>
            <a:r>
              <a:rPr lang="ru-RU" sz="1600" dirty="0" err="1"/>
              <a:t>подпомагане</a:t>
            </a:r>
            <a:r>
              <a:rPr lang="ru-RU" sz="1600" dirty="0"/>
              <a:t>:  </a:t>
            </a:r>
            <a:r>
              <a:rPr lang="en-GB" sz="1600" dirty="0">
                <a:hlinkClick r:id="rId4"/>
              </a:rPr>
              <a:t>https://www.youtube.com/watch?v=Ic5HsIF2r7g</a:t>
            </a:r>
            <a:endParaRPr lang="en-GB" sz="1600" dirty="0"/>
          </a:p>
          <a:p>
            <a:r>
              <a:rPr lang="ru-RU" sz="1600" dirty="0" err="1"/>
              <a:t>новият</a:t>
            </a:r>
            <a:r>
              <a:rPr lang="ru-RU" sz="1600" dirty="0"/>
              <a:t> портал за </a:t>
            </a:r>
            <a:r>
              <a:rPr lang="ru-RU" sz="1600" dirty="0" err="1"/>
              <a:t>електронни</a:t>
            </a:r>
            <a:r>
              <a:rPr lang="ru-RU" sz="1600" dirty="0"/>
              <a:t> услуги на НАП</a:t>
            </a:r>
            <a:r>
              <a:rPr lang="en-GB" sz="1600" dirty="0"/>
              <a:t>: </a:t>
            </a:r>
            <a:r>
              <a:rPr lang="en-GB" sz="1600" dirty="0">
                <a:hlinkClick r:id="rId5"/>
              </a:rPr>
              <a:t>https://www.youtube.com/watch?v=yKkxyT7AfeM&amp;t=2s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9946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Дейности</a:t>
            </a:r>
            <a:r>
              <a:rPr lang="ru-RU" dirty="0"/>
              <a:t> за </a:t>
            </a:r>
            <a:r>
              <a:rPr lang="ru-RU" dirty="0" err="1"/>
              <a:t>надграждане</a:t>
            </a:r>
            <a:r>
              <a:rPr lang="ru-RU" dirty="0"/>
              <a:t> на </a:t>
            </a:r>
            <a:r>
              <a:rPr lang="ru-RU" dirty="0" err="1"/>
              <a:t>обучението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5959" y="1825625"/>
            <a:ext cx="949784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2000" b="1" dirty="0">
                <a:solidFill>
                  <a:srgbClr val="007B78"/>
                </a:solidFill>
              </a:rPr>
              <a:t>Дейност</a:t>
            </a:r>
            <a:r>
              <a:rPr lang="en-GB" sz="2000" b="1" dirty="0">
                <a:solidFill>
                  <a:srgbClr val="007B78"/>
                </a:solidFill>
              </a:rPr>
              <a:t> 3: </a:t>
            </a:r>
            <a:r>
              <a:rPr lang="ru-RU" sz="2000" dirty="0"/>
              <a:t>Работа </a:t>
            </a:r>
            <a:r>
              <a:rPr lang="ru-RU" sz="2000" dirty="0" err="1"/>
              <a:t>поотделно</a:t>
            </a:r>
            <a:r>
              <a:rPr lang="ru-RU" sz="2000" dirty="0"/>
              <a:t> или по двойки:</a:t>
            </a:r>
            <a:endParaRPr lang="en-GB" sz="2000" dirty="0"/>
          </a:p>
          <a:p>
            <a:pPr marL="514350" indent="-514350">
              <a:buFont typeface="+mj-lt"/>
              <a:buAutoNum type="alphaUcPeriod"/>
            </a:pPr>
            <a:r>
              <a:rPr lang="ru-RU" sz="2000" dirty="0"/>
              <a:t>Изберете и </a:t>
            </a:r>
            <a:r>
              <a:rPr lang="ru-RU" sz="2000" dirty="0" err="1"/>
              <a:t>прегледайте</a:t>
            </a:r>
            <a:r>
              <a:rPr lang="ru-RU" sz="2000" dirty="0"/>
              <a:t> един от </a:t>
            </a:r>
            <a:r>
              <a:rPr lang="ru-RU" sz="2000" dirty="0" err="1"/>
              <a:t>порталите</a:t>
            </a:r>
            <a:r>
              <a:rPr lang="ru-RU" sz="2000" dirty="0"/>
              <a:t> за </a:t>
            </a:r>
            <a:r>
              <a:rPr lang="ru-RU" sz="2000" dirty="0" err="1"/>
              <a:t>електронни</a:t>
            </a:r>
            <a:r>
              <a:rPr lang="ru-RU" sz="2000" dirty="0"/>
              <a:t> услуги, </a:t>
            </a:r>
            <a:r>
              <a:rPr lang="ru-RU" sz="2000" dirty="0" err="1"/>
              <a:t>изброени</a:t>
            </a:r>
            <a:r>
              <a:rPr lang="ru-RU" sz="2000" dirty="0"/>
              <a:t> в </a:t>
            </a:r>
            <a:r>
              <a:rPr lang="ru-RU" sz="2000" dirty="0" err="1"/>
              <a:t>полето</a:t>
            </a:r>
            <a:r>
              <a:rPr lang="ru-RU" sz="2000" dirty="0"/>
              <a:t> </a:t>
            </a:r>
            <a:r>
              <a:rPr lang="ru-RU" sz="2000" dirty="0" err="1"/>
              <a:t>по-долу</a:t>
            </a:r>
            <a:r>
              <a:rPr lang="ru-RU" sz="2000" dirty="0"/>
              <a:t>, </a:t>
            </a:r>
            <a:r>
              <a:rPr lang="ru-RU" sz="2000" dirty="0" err="1"/>
              <a:t>като</a:t>
            </a:r>
            <a:r>
              <a:rPr lang="ru-RU" sz="2000" dirty="0"/>
              <a:t> при </a:t>
            </a:r>
            <a:r>
              <a:rPr lang="ru-RU" sz="2000" dirty="0" err="1"/>
              <a:t>това</a:t>
            </a:r>
            <a:r>
              <a:rPr lang="ru-RU" sz="2000" dirty="0"/>
              <a:t> </a:t>
            </a:r>
            <a:r>
              <a:rPr lang="ru-RU" sz="2000" dirty="0" err="1"/>
              <a:t>трябва</a:t>
            </a:r>
            <a:r>
              <a:rPr lang="ru-RU" sz="2000" dirty="0"/>
              <a:t> да определите</a:t>
            </a:r>
            <a:r>
              <a:rPr lang="en-GB" sz="2000" dirty="0"/>
              <a:t>: </a:t>
            </a:r>
          </a:p>
          <a:p>
            <a:pPr marL="987425" lvl="1" indent="-457200">
              <a:buFont typeface="+mj-lt"/>
              <a:buAutoNum type="arabicPeriod"/>
            </a:pPr>
            <a:r>
              <a:rPr lang="ru-RU" sz="2000" dirty="0"/>
              <a:t>За кого е предназначена </a:t>
            </a:r>
            <a:r>
              <a:rPr lang="ru-RU" sz="2000" dirty="0" err="1"/>
              <a:t>услугата</a:t>
            </a:r>
            <a:endParaRPr lang="ru-RU" sz="2000" dirty="0"/>
          </a:p>
          <a:p>
            <a:pPr marL="987425" lvl="1" indent="-457200">
              <a:buFont typeface="+mj-lt"/>
              <a:buAutoNum type="arabicPeriod"/>
            </a:pPr>
            <a:r>
              <a:rPr lang="ru-RU" sz="2000" dirty="0" err="1"/>
              <a:t>Какво</a:t>
            </a:r>
            <a:r>
              <a:rPr lang="ru-RU" sz="2000" dirty="0"/>
              <a:t> </a:t>
            </a:r>
            <a:r>
              <a:rPr lang="ru-RU" sz="2000" dirty="0" err="1"/>
              <a:t>трябва</a:t>
            </a:r>
            <a:r>
              <a:rPr lang="ru-RU" sz="2000" dirty="0"/>
              <a:t> да направите, за да получите </a:t>
            </a:r>
            <a:r>
              <a:rPr lang="ru-RU" sz="2000" dirty="0" err="1"/>
              <a:t>достъп</a:t>
            </a:r>
            <a:r>
              <a:rPr lang="ru-RU" sz="2000" dirty="0"/>
              <a:t> до </a:t>
            </a:r>
            <a:r>
              <a:rPr lang="ru-RU" sz="2000" dirty="0" err="1"/>
              <a:t>нея</a:t>
            </a:r>
            <a:endParaRPr lang="ru-RU" sz="2000" dirty="0"/>
          </a:p>
          <a:p>
            <a:pPr marL="987425" lvl="1" indent="-457200">
              <a:buFont typeface="+mj-lt"/>
              <a:buAutoNum type="arabicPeriod"/>
            </a:pPr>
            <a:r>
              <a:rPr lang="ru-RU" sz="2000" dirty="0" err="1"/>
              <a:t>Какво</a:t>
            </a:r>
            <a:r>
              <a:rPr lang="ru-RU" sz="2000" dirty="0"/>
              <a:t> можете да правите с </a:t>
            </a:r>
            <a:r>
              <a:rPr lang="ru-RU" sz="2000" dirty="0" err="1"/>
              <a:t>нея</a:t>
            </a:r>
            <a:endParaRPr lang="ru-RU" sz="2000" dirty="0"/>
          </a:p>
          <a:p>
            <a:pPr marL="987425" lvl="1" indent="-457200">
              <a:buFont typeface="+mj-lt"/>
              <a:buAutoNum type="arabicPeriod"/>
            </a:pPr>
            <a:r>
              <a:rPr lang="ru-RU" sz="2000" dirty="0" err="1"/>
              <a:t>Къде</a:t>
            </a:r>
            <a:r>
              <a:rPr lang="ru-RU" sz="2000" dirty="0"/>
              <a:t> се </a:t>
            </a:r>
            <a:r>
              <a:rPr lang="ru-RU" sz="2000" dirty="0" err="1"/>
              <a:t>намират</a:t>
            </a:r>
            <a:r>
              <a:rPr lang="ru-RU" sz="2000" dirty="0"/>
              <a:t> </a:t>
            </a:r>
            <a:r>
              <a:rPr lang="ru-RU" sz="2000" dirty="0" err="1"/>
              <a:t>ресурсите</a:t>
            </a:r>
            <a:r>
              <a:rPr lang="ru-RU" sz="2000" dirty="0"/>
              <a:t> за </a:t>
            </a:r>
            <a:r>
              <a:rPr lang="ru-RU" sz="2000" dirty="0" err="1"/>
              <a:t>поддръжка</a:t>
            </a:r>
            <a:r>
              <a:rPr lang="ru-RU" sz="2000" dirty="0"/>
              <a:t> (</a:t>
            </a:r>
            <a:r>
              <a:rPr lang="ru-RU" sz="2000" dirty="0" err="1"/>
              <a:t>уроци</a:t>
            </a:r>
            <a:r>
              <a:rPr lang="ru-RU" sz="2000" dirty="0"/>
              <a:t>, демонстрации, линии за </a:t>
            </a:r>
            <a:r>
              <a:rPr lang="ru-RU" sz="2000" dirty="0" err="1"/>
              <a:t>помощ</a:t>
            </a:r>
            <a:r>
              <a:rPr lang="ru-RU" sz="2000" dirty="0"/>
              <a:t>)</a:t>
            </a:r>
            <a:endParaRPr lang="en-GB" sz="2000" dirty="0"/>
          </a:p>
          <a:p>
            <a:pPr marL="987425" lvl="1" indent="-457200" algn="just">
              <a:buFont typeface="+mj-lt"/>
              <a:buAutoNum type="arabicPeriod"/>
            </a:pPr>
            <a:endParaRPr lang="en-GB" sz="2000" dirty="0"/>
          </a:p>
          <a:p>
            <a:pPr marL="514350" indent="-514350" algn="just">
              <a:buFont typeface="+mj-lt"/>
              <a:buAutoNum type="alphaUcPeriod"/>
            </a:pPr>
            <a:r>
              <a:rPr lang="ru-RU" sz="2000" dirty="0" err="1"/>
              <a:t>Ще</a:t>
            </a:r>
            <a:r>
              <a:rPr lang="ru-RU" sz="2000" dirty="0"/>
              <a:t> представите </a:t>
            </a:r>
            <a:r>
              <a:rPr lang="ru-RU" sz="2000" dirty="0" err="1"/>
              <a:t>резултатите</a:t>
            </a:r>
            <a:r>
              <a:rPr lang="ru-RU" sz="2000" dirty="0"/>
              <a:t> си пред </a:t>
            </a:r>
            <a:r>
              <a:rPr lang="ru-RU" sz="2000" dirty="0" err="1"/>
              <a:t>групата</a:t>
            </a:r>
            <a:r>
              <a:rPr lang="ru-RU" sz="2000" dirty="0"/>
              <a:t>.</a:t>
            </a:r>
            <a:endParaRPr lang="en-GB" sz="2000" b="1" dirty="0">
              <a:solidFill>
                <a:srgbClr val="007B78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96979" y="4428684"/>
            <a:ext cx="4150111" cy="2064191"/>
          </a:xfrm>
          <a:ln w="57150">
            <a:solidFill>
              <a:srgbClr val="007B78"/>
            </a:solidFill>
          </a:ln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r>
              <a:rPr lang="ru-RU" sz="2900" dirty="0" err="1"/>
              <a:t>Националната</a:t>
            </a:r>
            <a:r>
              <a:rPr lang="ru-RU" sz="2900" dirty="0"/>
              <a:t> </a:t>
            </a:r>
            <a:r>
              <a:rPr lang="ru-RU" sz="2900" dirty="0" err="1"/>
              <a:t>агенция</a:t>
            </a:r>
            <a:r>
              <a:rPr lang="ru-RU" sz="2900" dirty="0"/>
              <a:t> за приходите</a:t>
            </a:r>
          </a:p>
          <a:p>
            <a:r>
              <a:rPr lang="ru-RU" sz="2900" dirty="0" err="1"/>
              <a:t>Националния</a:t>
            </a:r>
            <a:r>
              <a:rPr lang="ru-RU" sz="2900" dirty="0"/>
              <a:t> </a:t>
            </a:r>
            <a:r>
              <a:rPr lang="ru-RU" sz="2900" dirty="0" err="1"/>
              <a:t>осигурителен</a:t>
            </a:r>
            <a:r>
              <a:rPr lang="ru-RU" sz="2900" dirty="0"/>
              <a:t> институт </a:t>
            </a:r>
          </a:p>
          <a:p>
            <a:r>
              <a:rPr lang="ru-RU" sz="2900" dirty="0" err="1"/>
              <a:t>Националната</a:t>
            </a:r>
            <a:r>
              <a:rPr lang="ru-RU" sz="2900" dirty="0"/>
              <a:t> </a:t>
            </a:r>
            <a:r>
              <a:rPr lang="ru-RU" sz="2900" dirty="0" err="1"/>
              <a:t>здравно-информационна</a:t>
            </a:r>
            <a:r>
              <a:rPr lang="ru-RU" sz="2900" dirty="0"/>
              <a:t> система</a:t>
            </a:r>
          </a:p>
          <a:p>
            <a:r>
              <a:rPr lang="ru-RU" sz="2900" dirty="0" err="1"/>
              <a:t>Министерството</a:t>
            </a:r>
            <a:r>
              <a:rPr lang="ru-RU" sz="2900" dirty="0"/>
              <a:t> на </a:t>
            </a:r>
            <a:r>
              <a:rPr lang="ru-RU" sz="2900" dirty="0" err="1"/>
              <a:t>вътрешните</a:t>
            </a:r>
            <a:r>
              <a:rPr lang="ru-RU" sz="2900" dirty="0"/>
              <a:t> </a:t>
            </a:r>
            <a:r>
              <a:rPr lang="ru-RU" sz="2900" dirty="0" err="1"/>
              <a:t>работи</a:t>
            </a:r>
            <a:endParaRPr lang="ru-RU" sz="2900" dirty="0"/>
          </a:p>
          <a:p>
            <a:r>
              <a:rPr lang="ru-RU" sz="2900" dirty="0" err="1"/>
              <a:t>Столична</a:t>
            </a:r>
            <a:r>
              <a:rPr lang="ru-RU" sz="2900" dirty="0"/>
              <a:t> община</a:t>
            </a:r>
            <a:endParaRPr lang="en-GB" sz="29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5" y="1848202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10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229" y="3729214"/>
            <a:ext cx="10626725" cy="1325563"/>
          </a:xfrm>
        </p:spPr>
        <p:txBody>
          <a:bodyPr/>
          <a:lstStyle/>
          <a:p>
            <a:r>
              <a:rPr lang="bg-BG" dirty="0"/>
              <a:t>Размисъл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839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Въпроси: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38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bg-BG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Какви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ползите от </a:t>
            </a:r>
            <a:r>
              <a:rPr lang="ru-RU" dirty="0" err="1"/>
              <a:t>използването</a:t>
            </a:r>
            <a:r>
              <a:rPr lang="ru-RU" dirty="0"/>
              <a:t> на </a:t>
            </a:r>
            <a:r>
              <a:rPr lang="ru-RU" dirty="0" err="1"/>
              <a:t>услугите</a:t>
            </a:r>
            <a:r>
              <a:rPr lang="ru-RU" dirty="0"/>
              <a:t> на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Как да </a:t>
            </a:r>
            <a:r>
              <a:rPr lang="ru-RU" dirty="0" err="1"/>
              <a:t>разпознаете</a:t>
            </a:r>
            <a:r>
              <a:rPr lang="ru-RU" dirty="0"/>
              <a:t>, че дадена услуга на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r>
              <a:rPr lang="ru-RU" dirty="0"/>
              <a:t> е </a:t>
            </a:r>
            <a:r>
              <a:rPr lang="ru-RU" dirty="0" err="1"/>
              <a:t>правилната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Какво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направите, за да се </a:t>
            </a:r>
            <a:r>
              <a:rPr lang="ru-RU" dirty="0" err="1"/>
              <a:t>възползвате</a:t>
            </a:r>
            <a:r>
              <a:rPr lang="ru-RU" dirty="0"/>
              <a:t> от дадена услуга на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Какво</a:t>
            </a:r>
            <a:r>
              <a:rPr lang="ru-RU" dirty="0"/>
              <a:t> се </a:t>
            </a:r>
            <a:r>
              <a:rPr lang="ru-RU" dirty="0" err="1"/>
              <a:t>случва</a:t>
            </a:r>
            <a:r>
              <a:rPr lang="ru-RU" dirty="0"/>
              <a:t>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забравите</a:t>
            </a:r>
            <a:r>
              <a:rPr lang="ru-RU" dirty="0"/>
              <a:t> </a:t>
            </a:r>
            <a:r>
              <a:rPr lang="ru-RU" dirty="0" err="1"/>
              <a:t>паролата</a:t>
            </a:r>
            <a:r>
              <a:rPr lang="ru-RU" dirty="0"/>
              <a:t> си?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Кой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данните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качвате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Към</a:t>
            </a:r>
            <a:r>
              <a:rPr lang="ru-RU" dirty="0"/>
              <a:t> кого да се </a:t>
            </a:r>
            <a:r>
              <a:rPr lang="ru-RU" dirty="0" err="1"/>
              <a:t>обърнете</a:t>
            </a:r>
            <a:r>
              <a:rPr lang="ru-RU" dirty="0"/>
              <a:t> за </a:t>
            </a:r>
            <a:r>
              <a:rPr lang="ru-RU" dirty="0" err="1"/>
              <a:t>помощ</a:t>
            </a:r>
            <a:r>
              <a:rPr lang="ru-RU" dirty="0"/>
              <a:t>, </a:t>
            </a:r>
            <a:r>
              <a:rPr lang="ru-RU" dirty="0" err="1"/>
              <a:t>ако</a:t>
            </a:r>
            <a:r>
              <a:rPr lang="ru-RU" dirty="0"/>
              <a:t> не знаете как да </a:t>
            </a:r>
            <a:r>
              <a:rPr lang="ru-RU" dirty="0" err="1"/>
              <a:t>използвате</a:t>
            </a:r>
            <a:r>
              <a:rPr lang="ru-RU" dirty="0"/>
              <a:t> </a:t>
            </a:r>
            <a:r>
              <a:rPr lang="ru-RU" dirty="0" err="1"/>
              <a:t>функциите</a:t>
            </a:r>
            <a:r>
              <a:rPr lang="ru-RU" dirty="0"/>
              <a:t> на </a:t>
            </a:r>
            <a:r>
              <a:rPr lang="ru-RU" dirty="0" err="1"/>
              <a:t>платформата</a:t>
            </a:r>
            <a:r>
              <a:rPr lang="ru-RU" dirty="0"/>
              <a:t>?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9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Информация за проекта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199" y="1866265"/>
          <a:ext cx="10587709" cy="4269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670">
                <a:tc gridSpan="2">
                  <a:txBody>
                    <a:bodyPr/>
                    <a:lstStyle/>
                    <a:p>
                      <a:r>
                        <a:rPr lang="bg-BG" dirty="0"/>
                        <a:t>Заглавие на проекта: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7B78"/>
                          </a:solidFill>
                        </a:rPr>
                        <a:t>My e-Start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r>
                        <a:rPr lang="bg-BG" dirty="0"/>
                        <a:t>Номер: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2020-1-DE02-KA204-007410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6675">
                <a:tc gridSpan="3">
                  <a:txBody>
                    <a:bodyPr/>
                    <a:lstStyle/>
                    <a:p>
                      <a:r>
                        <a:rPr lang="ru-RU" dirty="0" err="1"/>
                        <a:t>Този</a:t>
                      </a:r>
                      <a:r>
                        <a:rPr lang="ru-RU" dirty="0"/>
                        <a:t> проект е </a:t>
                      </a:r>
                      <a:r>
                        <a:rPr lang="ru-RU" dirty="0" err="1"/>
                        <a:t>финансиран</a:t>
                      </a:r>
                      <a:r>
                        <a:rPr lang="ru-RU" dirty="0"/>
                        <a:t> с </a:t>
                      </a:r>
                      <a:r>
                        <a:rPr lang="ru-RU" dirty="0" err="1"/>
                        <a:t>подкрепата</a:t>
                      </a:r>
                      <a:r>
                        <a:rPr lang="ru-RU" dirty="0"/>
                        <a:t> на </a:t>
                      </a:r>
                      <a:r>
                        <a:rPr lang="ru-RU" dirty="0" err="1"/>
                        <a:t>Европейската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комисия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Настоящата</a:t>
                      </a:r>
                      <a:r>
                        <a:rPr lang="ru-RU" dirty="0"/>
                        <a:t> публикация (</a:t>
                      </a:r>
                      <a:r>
                        <a:rPr lang="ru-RU" dirty="0" err="1"/>
                        <a:t>съобщение</a:t>
                      </a:r>
                      <a:r>
                        <a:rPr lang="ru-RU" dirty="0"/>
                        <a:t>) </a:t>
                      </a:r>
                      <a:r>
                        <a:rPr lang="ru-RU" dirty="0" err="1"/>
                        <a:t>отразява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единствено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възгледите</a:t>
                      </a:r>
                      <a:r>
                        <a:rPr lang="ru-RU" dirty="0"/>
                        <a:t> на автора и </a:t>
                      </a:r>
                      <a:r>
                        <a:rPr lang="ru-RU" dirty="0" err="1"/>
                        <a:t>Комисията</a:t>
                      </a:r>
                      <a:r>
                        <a:rPr lang="ru-RU" dirty="0"/>
                        <a:t> не носи </a:t>
                      </a:r>
                      <a:r>
                        <a:rPr lang="ru-RU" dirty="0" err="1"/>
                        <a:t>отговорност</a:t>
                      </a:r>
                      <a:r>
                        <a:rPr lang="ru-RU" dirty="0"/>
                        <a:t> за </a:t>
                      </a:r>
                      <a:r>
                        <a:rPr lang="ru-RU" dirty="0" err="1"/>
                        <a:t>използването</a:t>
                      </a:r>
                      <a:r>
                        <a:rPr lang="ru-RU" dirty="0"/>
                        <a:t> на </a:t>
                      </a:r>
                      <a:r>
                        <a:rPr lang="ru-RU" dirty="0" err="1"/>
                        <a:t>съдържащата</a:t>
                      </a:r>
                      <a:r>
                        <a:rPr lang="ru-RU" dirty="0"/>
                        <a:t> се в </a:t>
                      </a:r>
                      <a:r>
                        <a:rPr lang="ru-RU" dirty="0" err="1"/>
                        <a:t>нея</a:t>
                      </a:r>
                      <a:r>
                        <a:rPr lang="ru-RU" dirty="0"/>
                        <a:t> информация.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6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2021 by My e-Start project. This work is licensed under a Creative Commons Attribution-</a:t>
                      </a: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NonCommercial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ShareAlike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4.0 International License: </a:t>
                      </a:r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http://creativecommons.org/licenses/by-nc-sa/4.0/</a:t>
                      </a:r>
                      <a:endParaRPr lang="en-GB" sz="12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E82C3F7-B46D-497E-8532-92CEF9E12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988" y="6391132"/>
            <a:ext cx="1547012" cy="357139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94EE563-16AE-4055-9324-B697028DCE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64" t="13530" r="5292" b="3567"/>
          <a:stretch/>
        </p:blipFill>
        <p:spPr>
          <a:xfrm>
            <a:off x="1866297" y="6345864"/>
            <a:ext cx="1466850" cy="44767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47F46BCE-7B49-443D-B9AC-E50575C48A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4144" y="6393796"/>
            <a:ext cx="929210" cy="351811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EAD449D-43E8-453B-AFC5-B259AF72DA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4763" y="6459586"/>
            <a:ext cx="1671166" cy="220231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F11A0B5-AF8D-42AE-B3F2-745FB2883F3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925" t="8611" r="10306" b="12389"/>
          <a:stretch/>
        </p:blipFill>
        <p:spPr>
          <a:xfrm>
            <a:off x="7606926" y="6359277"/>
            <a:ext cx="1259681" cy="420849"/>
          </a:xfrm>
          <a:prstGeom prst="rect">
            <a:avLst/>
          </a:prstGeom>
        </p:spPr>
      </p:pic>
      <p:pic>
        <p:nvPicPr>
          <p:cNvPr id="11" name="Picture 10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12BCE666-9D95-41C7-BC3C-633E79833A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4351" y="6446143"/>
            <a:ext cx="1269415" cy="247116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B04F708-3DEB-45AB-9AF2-0A140724F1D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513" t="3564" r="601" b="4947"/>
          <a:stretch/>
        </p:blipFill>
        <p:spPr>
          <a:xfrm>
            <a:off x="8967604" y="6344673"/>
            <a:ext cx="1576388" cy="4500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6" t="29961" r="18636" b="31128"/>
          <a:stretch/>
        </p:blipFill>
        <p:spPr>
          <a:xfrm>
            <a:off x="749300" y="6285598"/>
            <a:ext cx="1016000" cy="568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4411" y="5209974"/>
            <a:ext cx="1112514" cy="3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3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Въведение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4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Въведение</a:t>
            </a:r>
            <a:r>
              <a:rPr lang="en-GB" dirty="0"/>
              <a:t> – </a:t>
            </a:r>
            <a:r>
              <a:rPr lang="bg-BG" dirty="0"/>
              <a:t>цели и задачи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/>
              <a:t>Този модул разглежда следното: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ru-RU" b="1" i="1" dirty="0" err="1"/>
              <a:t>Електронно</a:t>
            </a:r>
            <a:r>
              <a:rPr lang="ru-RU" b="1" i="1" dirty="0"/>
              <a:t> </a:t>
            </a:r>
            <a:r>
              <a:rPr lang="ru-RU" b="1" i="1" dirty="0" err="1"/>
              <a:t>правителство</a:t>
            </a:r>
            <a:r>
              <a:rPr lang="ru-RU" b="1" i="1" dirty="0"/>
              <a:t> </a:t>
            </a:r>
            <a:r>
              <a:rPr lang="en-GB" dirty="0"/>
              <a:t>–</a:t>
            </a:r>
            <a:r>
              <a:rPr lang="ru-RU" b="1" i="1" dirty="0"/>
              <a:t> </a:t>
            </a:r>
            <a:r>
              <a:rPr lang="ru-RU" dirty="0" err="1"/>
              <a:t>неговата</a:t>
            </a:r>
            <a:r>
              <a:rPr lang="ru-RU" dirty="0"/>
              <a:t> цел и как можете да се </a:t>
            </a:r>
            <a:r>
              <a:rPr lang="ru-RU" dirty="0" err="1"/>
              <a:t>възползвате</a:t>
            </a:r>
            <a:r>
              <a:rPr lang="ru-RU" dirty="0"/>
              <a:t> от </a:t>
            </a:r>
            <a:r>
              <a:rPr lang="ru-RU" dirty="0" err="1"/>
              <a:t>ориентираното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учащите</a:t>
            </a:r>
            <a:r>
              <a:rPr lang="ru-RU" dirty="0"/>
              <a:t> се </a:t>
            </a:r>
            <a:r>
              <a:rPr lang="ru-RU" dirty="0" err="1"/>
              <a:t>адаптиране</a:t>
            </a:r>
            <a:r>
              <a:rPr lang="ru-RU" dirty="0"/>
              <a:t> на целите </a:t>
            </a:r>
            <a:r>
              <a:rPr lang="ru-RU" dirty="0" err="1"/>
              <a:t>му</a:t>
            </a:r>
            <a:endParaRPr lang="ru-RU" dirty="0"/>
          </a:p>
          <a:p>
            <a:r>
              <a:rPr lang="ru-RU" b="1" i="1" dirty="0" err="1"/>
              <a:t>Различните</a:t>
            </a:r>
            <a:r>
              <a:rPr lang="ru-RU" b="1" i="1" dirty="0"/>
              <a:t> услуги на </a:t>
            </a:r>
            <a:r>
              <a:rPr lang="ru-RU" b="1" i="1" dirty="0" err="1"/>
              <a:t>електронното</a:t>
            </a:r>
            <a:r>
              <a:rPr lang="ru-RU" b="1" i="1" dirty="0"/>
              <a:t> </a:t>
            </a:r>
            <a:r>
              <a:rPr lang="ru-RU" b="1" i="1" dirty="0" err="1"/>
              <a:t>правителство</a:t>
            </a:r>
            <a:r>
              <a:rPr lang="ru-RU" b="1" i="1" dirty="0"/>
              <a:t> </a:t>
            </a:r>
            <a:r>
              <a:rPr lang="en-GB" dirty="0"/>
              <a:t>–</a:t>
            </a:r>
            <a:r>
              <a:rPr lang="ru-RU" b="1" i="1" dirty="0"/>
              <a:t> </a:t>
            </a:r>
            <a:r>
              <a:rPr lang="ru-RU" dirty="0"/>
              <a:t>и как да </a:t>
            </a:r>
            <a:r>
              <a:rPr lang="ru-RU" dirty="0" err="1"/>
              <a:t>ги</a:t>
            </a:r>
            <a:r>
              <a:rPr lang="ru-RU" dirty="0"/>
              <a:t> </a:t>
            </a:r>
            <a:r>
              <a:rPr lang="ru-RU" dirty="0" err="1"/>
              <a:t>различавате</a:t>
            </a:r>
            <a:endParaRPr lang="ru-RU" dirty="0"/>
          </a:p>
          <a:p>
            <a:r>
              <a:rPr lang="ru-RU" b="1" i="1" dirty="0" err="1"/>
              <a:t>Достъп</a:t>
            </a:r>
            <a:r>
              <a:rPr lang="ru-RU" b="1" i="1" dirty="0"/>
              <a:t> до </a:t>
            </a:r>
            <a:r>
              <a:rPr lang="ru-RU" b="1" i="1" dirty="0" err="1"/>
              <a:t>услугите</a:t>
            </a:r>
            <a:r>
              <a:rPr lang="ru-RU" b="1" i="1" dirty="0"/>
              <a:t> </a:t>
            </a:r>
            <a:r>
              <a:rPr lang="en-GB" dirty="0"/>
              <a:t>–</a:t>
            </a:r>
            <a:r>
              <a:rPr lang="ru-RU" b="1" i="1" dirty="0"/>
              <a:t> </a:t>
            </a:r>
            <a:r>
              <a:rPr lang="ru-RU" dirty="0"/>
              <a:t>как можете да се </a:t>
            </a:r>
            <a:r>
              <a:rPr lang="ru-RU" dirty="0" err="1"/>
              <a:t>регистрирате</a:t>
            </a:r>
            <a:r>
              <a:rPr lang="ru-RU" dirty="0"/>
              <a:t> и да влезете в </a:t>
            </a:r>
            <a:r>
              <a:rPr lang="ru-RU" dirty="0" err="1"/>
              <a:t>системата</a:t>
            </a:r>
            <a:endParaRPr lang="ru-RU" dirty="0"/>
          </a:p>
          <a:p>
            <a:r>
              <a:rPr lang="ru-RU" b="1" i="1" dirty="0" err="1"/>
              <a:t>Използване</a:t>
            </a:r>
            <a:r>
              <a:rPr lang="ru-RU" b="1" i="1" dirty="0"/>
              <a:t> на </a:t>
            </a:r>
            <a:r>
              <a:rPr lang="ru-RU" b="1" i="1" dirty="0" err="1"/>
              <a:t>услугите</a:t>
            </a:r>
            <a:r>
              <a:rPr lang="ru-RU" b="1" i="1" dirty="0"/>
              <a:t> </a:t>
            </a:r>
            <a:r>
              <a:rPr lang="en-GB" dirty="0"/>
              <a:t>–</a:t>
            </a:r>
            <a:r>
              <a:rPr lang="ru-RU" b="1" i="1" dirty="0"/>
              <a:t> </a:t>
            </a:r>
            <a:r>
              <a:rPr lang="ru-RU" dirty="0"/>
              <a:t>как можете да </a:t>
            </a:r>
            <a:r>
              <a:rPr lang="ru-RU" dirty="0" err="1"/>
              <a:t>използвате</a:t>
            </a:r>
            <a:r>
              <a:rPr lang="ru-RU" dirty="0"/>
              <a:t> </a:t>
            </a:r>
            <a:r>
              <a:rPr lang="ru-RU" dirty="0" err="1"/>
              <a:t>предварително</a:t>
            </a:r>
            <a:r>
              <a:rPr lang="ru-RU" dirty="0"/>
              <a:t> </a:t>
            </a:r>
            <a:r>
              <a:rPr lang="ru-RU" dirty="0" err="1"/>
              <a:t>попълнени</a:t>
            </a:r>
            <a:r>
              <a:rPr lang="ru-RU" dirty="0"/>
              <a:t> </a:t>
            </a:r>
            <a:r>
              <a:rPr lang="ru-RU" dirty="0" err="1"/>
              <a:t>формуляри</a:t>
            </a:r>
            <a:r>
              <a:rPr lang="ru-RU" dirty="0"/>
              <a:t>, да намерите </a:t>
            </a:r>
            <a:r>
              <a:rPr lang="ru-RU" dirty="0" err="1"/>
              <a:t>помощ</a:t>
            </a:r>
            <a:r>
              <a:rPr lang="ru-RU" dirty="0"/>
              <a:t> и т.н.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44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Въведение – съдържание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solidFill>
                  <a:prstClr val="black"/>
                </a:solidFill>
              </a:rPr>
              <a:t>Този</a:t>
            </a:r>
            <a:r>
              <a:rPr lang="ru-RU" dirty="0">
                <a:solidFill>
                  <a:prstClr val="black"/>
                </a:solidFill>
              </a:rPr>
              <a:t> онлайн </a:t>
            </a:r>
            <a:r>
              <a:rPr lang="ru-RU" dirty="0" err="1">
                <a:solidFill>
                  <a:prstClr val="black"/>
                </a:solidFill>
              </a:rPr>
              <a:t>модул</a:t>
            </a:r>
            <a:r>
              <a:rPr lang="ru-RU" dirty="0">
                <a:solidFill>
                  <a:prstClr val="black"/>
                </a:solidFill>
              </a:rPr>
              <a:t> е разделен на </a:t>
            </a:r>
            <a:r>
              <a:rPr lang="ru-RU" dirty="0" err="1">
                <a:solidFill>
                  <a:prstClr val="black"/>
                </a:solidFill>
              </a:rPr>
              <a:t>следните</a:t>
            </a:r>
            <a:r>
              <a:rPr lang="ru-RU" dirty="0">
                <a:solidFill>
                  <a:prstClr val="black"/>
                </a:solidFill>
              </a:rPr>
              <a:t> подмодули: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Какво</a:t>
            </a:r>
            <a:r>
              <a:rPr lang="ru-RU" dirty="0"/>
              <a:t> е </a:t>
            </a:r>
            <a:r>
              <a:rPr lang="ru-RU" dirty="0" err="1"/>
              <a:t>електронно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r>
              <a:rPr lang="ru-RU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Видове услуги на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r>
              <a:rPr lang="ru-RU" dirty="0"/>
              <a:t> и как да </a:t>
            </a:r>
            <a:r>
              <a:rPr lang="ru-RU" dirty="0" err="1"/>
              <a:t>ги</a:t>
            </a:r>
            <a:r>
              <a:rPr lang="ru-RU" dirty="0"/>
              <a:t> намерите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Услуги </a:t>
            </a:r>
            <a:r>
              <a:rPr lang="ru-RU" dirty="0" err="1"/>
              <a:t>със</a:t>
            </a:r>
            <a:r>
              <a:rPr lang="ru-RU" dirty="0"/>
              <a:t> свободен и затворен </a:t>
            </a:r>
            <a:r>
              <a:rPr lang="ru-RU" dirty="0" err="1"/>
              <a:t>достъп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Регистрация за услуга на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Влизане</a:t>
            </a:r>
            <a:r>
              <a:rPr lang="ru-RU" dirty="0"/>
              <a:t> в </a:t>
            </a:r>
            <a:r>
              <a:rPr lang="ru-RU" dirty="0" err="1"/>
              <a:t>системата</a:t>
            </a:r>
            <a:r>
              <a:rPr lang="ru-RU" dirty="0"/>
              <a:t> и </a:t>
            </a:r>
            <a:r>
              <a:rPr lang="ru-RU" dirty="0" err="1"/>
              <a:t>търсене</a:t>
            </a:r>
            <a:r>
              <a:rPr lang="ru-RU" dirty="0"/>
              <a:t> на </a:t>
            </a:r>
            <a:r>
              <a:rPr lang="ru-RU" dirty="0" err="1"/>
              <a:t>помощ</a:t>
            </a:r>
            <a:r>
              <a:rPr lang="ru-RU" dirty="0"/>
              <a:t> онлайн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Изтегляне</a:t>
            </a:r>
            <a:r>
              <a:rPr lang="ru-RU" dirty="0"/>
              <a:t>, обработка и </a:t>
            </a:r>
            <a:r>
              <a:rPr lang="ru-RU" dirty="0" err="1"/>
              <a:t>подаване</a:t>
            </a:r>
            <a:r>
              <a:rPr lang="ru-RU" dirty="0"/>
              <a:t> на </a:t>
            </a:r>
            <a:r>
              <a:rPr lang="ru-RU" dirty="0" err="1"/>
              <a:t>документи</a:t>
            </a:r>
            <a:r>
              <a:rPr lang="ru-RU" dirty="0"/>
              <a:t> на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Използване</a:t>
            </a:r>
            <a:r>
              <a:rPr lang="ru-RU" dirty="0"/>
              <a:t> на услуга на </a:t>
            </a:r>
            <a:r>
              <a:rPr lang="ru-RU" dirty="0" err="1"/>
              <a:t>електронното</a:t>
            </a:r>
            <a:r>
              <a:rPr lang="ru-RU" dirty="0"/>
              <a:t> </a:t>
            </a:r>
            <a:r>
              <a:rPr lang="ru-RU" dirty="0" err="1"/>
              <a:t>правителство</a:t>
            </a:r>
            <a:r>
              <a:rPr lang="ru-RU" dirty="0"/>
              <a:t>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67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</a:t>
            </a:r>
            <a:r>
              <a:rPr lang="ru-RU" dirty="0" err="1"/>
              <a:t>остъп</a:t>
            </a:r>
            <a:r>
              <a:rPr lang="ru-RU" dirty="0"/>
              <a:t> до курса, </a:t>
            </a:r>
            <a:r>
              <a:rPr lang="ru-RU" dirty="0" err="1"/>
              <a:t>Модул</a:t>
            </a:r>
            <a:r>
              <a:rPr lang="ru-RU" dirty="0"/>
              <a:t>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/>
              <a:t>В </a:t>
            </a:r>
            <a:r>
              <a:rPr lang="ru-RU" dirty="0" err="1"/>
              <a:t>адресната</a:t>
            </a:r>
            <a:r>
              <a:rPr lang="ru-RU" dirty="0"/>
              <a:t> лента на </a:t>
            </a:r>
            <a:r>
              <a:rPr lang="ru-RU" dirty="0" err="1"/>
              <a:t>браузъра</a:t>
            </a:r>
            <a:r>
              <a:rPr lang="ru-RU" dirty="0"/>
              <a:t> си напишете </a:t>
            </a:r>
            <a:r>
              <a:rPr lang="ru-RU" b="1" dirty="0">
                <a:solidFill>
                  <a:schemeClr val="accent2"/>
                </a:solidFill>
              </a:rPr>
              <a:t>my-eStart.dieberater.com </a:t>
            </a:r>
            <a:r>
              <a:rPr lang="ru-RU" dirty="0"/>
              <a:t>и </a:t>
            </a:r>
            <a:r>
              <a:rPr lang="ru-RU" dirty="0" err="1"/>
              <a:t>натиснете</a:t>
            </a:r>
            <a:r>
              <a:rPr lang="ru-RU" dirty="0"/>
              <a:t> </a:t>
            </a:r>
            <a:r>
              <a:rPr lang="ru-RU" b="1" dirty="0">
                <a:solidFill>
                  <a:schemeClr val="accent2"/>
                </a:solidFill>
              </a:rPr>
              <a:t>Enter/Go </a:t>
            </a:r>
            <a:r>
              <a:rPr lang="ru-RU" dirty="0"/>
              <a:t>на </a:t>
            </a:r>
            <a:r>
              <a:rPr lang="ru-RU" dirty="0" err="1"/>
              <a:t>клавиатурата</a:t>
            </a:r>
            <a:r>
              <a:rPr lang="ru-RU" dirty="0"/>
              <a:t> си.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стигнете</a:t>
            </a:r>
            <a:r>
              <a:rPr lang="ru-RU" dirty="0"/>
              <a:t> до </a:t>
            </a:r>
            <a:r>
              <a:rPr lang="ru-RU" dirty="0" err="1"/>
              <a:t>страницата</a:t>
            </a:r>
            <a:r>
              <a:rPr lang="ru-RU" dirty="0"/>
              <a:t>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err="1">
                <a:solidFill>
                  <a:schemeClr val="accent2"/>
                </a:solidFill>
              </a:rPr>
              <a:t>влизане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dirty="0"/>
              <a:t>в </a:t>
            </a:r>
            <a:r>
              <a:rPr lang="ru-RU" dirty="0" err="1"/>
              <a:t>платформата</a:t>
            </a:r>
            <a:r>
              <a:rPr lang="ru-RU" dirty="0"/>
              <a:t> My e-Start, </a:t>
            </a:r>
            <a:r>
              <a:rPr lang="ru-RU" dirty="0" err="1"/>
              <a:t>използвайте</a:t>
            </a:r>
            <a:r>
              <a:rPr lang="ru-RU" dirty="0"/>
              <a:t> </a:t>
            </a:r>
            <a:r>
              <a:rPr lang="ru-RU" dirty="0" err="1"/>
              <a:t>потребителското</a:t>
            </a:r>
            <a:r>
              <a:rPr lang="ru-RU" dirty="0"/>
              <a:t> </a:t>
            </a:r>
            <a:r>
              <a:rPr lang="ru-RU" dirty="0" err="1"/>
              <a:t>име</a:t>
            </a:r>
            <a:r>
              <a:rPr lang="ru-RU" dirty="0"/>
              <a:t> и </a:t>
            </a:r>
            <a:r>
              <a:rPr lang="ru-RU" dirty="0" err="1"/>
              <a:t>паролата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създали</a:t>
            </a:r>
            <a:r>
              <a:rPr lang="ru-RU" dirty="0"/>
              <a:t> при </a:t>
            </a:r>
            <a:r>
              <a:rPr lang="ru-RU" dirty="0" err="1"/>
              <a:t>първата</a:t>
            </a:r>
            <a:r>
              <a:rPr lang="ru-RU" dirty="0"/>
              <a:t> </a:t>
            </a:r>
            <a:r>
              <a:rPr lang="ru-RU" dirty="0" err="1"/>
              <a:t>сесия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/>
              <a:t>След </a:t>
            </a:r>
            <a:r>
              <a:rPr lang="ru-RU" dirty="0" err="1"/>
              <a:t>като</a:t>
            </a:r>
            <a:r>
              <a:rPr lang="ru-RU" dirty="0"/>
              <a:t> влезете в </a:t>
            </a:r>
            <a:r>
              <a:rPr lang="ru-RU" dirty="0" err="1"/>
              <a:t>системата</a:t>
            </a:r>
            <a:r>
              <a:rPr lang="ru-RU" dirty="0"/>
              <a:t>, </a:t>
            </a:r>
            <a:r>
              <a:rPr lang="ru-RU" dirty="0" err="1"/>
              <a:t>щракнете</a:t>
            </a:r>
            <a:r>
              <a:rPr lang="ru-RU" dirty="0"/>
              <a:t>/</a:t>
            </a:r>
            <a:r>
              <a:rPr lang="ru-RU" dirty="0" err="1"/>
              <a:t>докоснете</a:t>
            </a:r>
            <a:r>
              <a:rPr lang="ru-RU" dirty="0"/>
              <a:t> бутона </a:t>
            </a:r>
            <a:r>
              <a:rPr lang="ru-RU" b="1" dirty="0">
                <a:solidFill>
                  <a:schemeClr val="accent2"/>
                </a:solidFill>
              </a:rPr>
              <a:t>Access</a:t>
            </a:r>
            <a:r>
              <a:rPr lang="ru-RU" dirty="0"/>
              <a:t> (</a:t>
            </a:r>
            <a:r>
              <a:rPr lang="ru-RU" dirty="0" err="1"/>
              <a:t>Достъп</a:t>
            </a:r>
            <a:r>
              <a:rPr lang="ru-RU" dirty="0"/>
              <a:t>) под </a:t>
            </a:r>
            <a:r>
              <a:rPr lang="ru-RU" dirty="0" err="1"/>
              <a:t>изображението</a:t>
            </a:r>
            <a:r>
              <a:rPr lang="ru-RU" dirty="0"/>
              <a:t> с флага на </a:t>
            </a:r>
            <a:r>
              <a:rPr lang="ru-RU" dirty="0" err="1"/>
              <a:t>езика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желаете да </a:t>
            </a:r>
            <a:r>
              <a:rPr lang="ru-RU" dirty="0" err="1"/>
              <a:t>използвате</a:t>
            </a:r>
            <a:r>
              <a:rPr lang="ru-RU" dirty="0"/>
              <a:t> (например </a:t>
            </a:r>
            <a:r>
              <a:rPr lang="ru-RU" b="1" dirty="0">
                <a:solidFill>
                  <a:schemeClr val="accent2"/>
                </a:solidFill>
              </a:rPr>
              <a:t>EN</a:t>
            </a:r>
            <a:r>
              <a:rPr lang="ru-RU" dirty="0"/>
              <a:t>)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/>
              <a:t>Кликнете/</a:t>
            </a:r>
            <a:r>
              <a:rPr lang="ru-RU" dirty="0" err="1"/>
              <a:t>докоснете</a:t>
            </a:r>
            <a:r>
              <a:rPr lang="ru-RU" dirty="0"/>
              <a:t> </a:t>
            </a:r>
            <a:r>
              <a:rPr lang="ru-RU" b="1" dirty="0" err="1">
                <a:solidFill>
                  <a:srgbClr val="007B78"/>
                </a:solidFill>
              </a:rPr>
              <a:t>Модул</a:t>
            </a:r>
            <a:r>
              <a:rPr lang="ru-RU" b="1" dirty="0">
                <a:solidFill>
                  <a:srgbClr val="007B78"/>
                </a:solidFill>
              </a:rPr>
              <a:t> 5 – </a:t>
            </a:r>
            <a:r>
              <a:rPr lang="ru-RU" b="1" dirty="0" err="1">
                <a:solidFill>
                  <a:srgbClr val="007B78"/>
                </a:solidFill>
              </a:rPr>
              <a:t>Електронно</a:t>
            </a:r>
            <a:r>
              <a:rPr lang="ru-RU" b="1" dirty="0">
                <a:solidFill>
                  <a:srgbClr val="007B78"/>
                </a:solidFill>
              </a:rPr>
              <a:t> </a:t>
            </a:r>
            <a:r>
              <a:rPr lang="ru-RU" b="1" dirty="0" err="1">
                <a:solidFill>
                  <a:srgbClr val="007B78"/>
                </a:solidFill>
              </a:rPr>
              <a:t>правителство</a:t>
            </a:r>
            <a:r>
              <a:rPr lang="ru-RU" b="1" dirty="0">
                <a:solidFill>
                  <a:srgbClr val="007B78"/>
                </a:solidFill>
              </a:rPr>
              <a:t> и Граждански услуги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/>
              <a:t>Кликнете/</a:t>
            </a:r>
            <a:r>
              <a:rPr lang="ru-RU" dirty="0" err="1"/>
              <a:t>докоснете</a:t>
            </a:r>
            <a:r>
              <a:rPr lang="en-GB" dirty="0"/>
              <a:t> </a:t>
            </a:r>
            <a:r>
              <a:rPr lang="bg-BG" b="1" dirty="0">
                <a:solidFill>
                  <a:srgbClr val="007B78"/>
                </a:solidFill>
              </a:rPr>
              <a:t>5</a:t>
            </a:r>
            <a:r>
              <a:rPr lang="en-GB" b="1" dirty="0">
                <a:solidFill>
                  <a:srgbClr val="007B78"/>
                </a:solidFill>
              </a:rPr>
              <a:t>.1 </a:t>
            </a:r>
            <a:r>
              <a:rPr lang="bg-BG" b="1" dirty="0">
                <a:solidFill>
                  <a:srgbClr val="007B78"/>
                </a:solidFill>
              </a:rPr>
              <a:t>Въведение</a:t>
            </a:r>
            <a:endParaRPr lang="en-GB" b="1" dirty="0">
              <a:solidFill>
                <a:srgbClr val="007B78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 err="1"/>
              <a:t>Работете</a:t>
            </a:r>
            <a:r>
              <a:rPr lang="ru-RU" dirty="0"/>
              <a:t>, </a:t>
            </a:r>
            <a:r>
              <a:rPr lang="ru-RU" dirty="0" err="1"/>
              <a:t>докато</a:t>
            </a:r>
            <a:r>
              <a:rPr lang="ru-RU" dirty="0"/>
              <a:t> </a:t>
            </a:r>
            <a:r>
              <a:rPr lang="ru-RU" dirty="0" err="1"/>
              <a:t>завършите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раздели от </a:t>
            </a:r>
            <a:r>
              <a:rPr lang="ru-RU" b="1" dirty="0">
                <a:solidFill>
                  <a:schemeClr val="accent2"/>
                </a:solidFill>
              </a:rPr>
              <a:t>5.1</a:t>
            </a:r>
            <a:r>
              <a:rPr lang="ru-RU" dirty="0"/>
              <a:t> до </a:t>
            </a:r>
            <a:r>
              <a:rPr lang="ru-RU" b="1" dirty="0">
                <a:solidFill>
                  <a:schemeClr val="accent2"/>
                </a:solidFill>
              </a:rPr>
              <a:t>5.7</a:t>
            </a:r>
          </a:p>
          <a:p>
            <a:pPr marL="1436688" indent="-901700">
              <a:lnSpc>
                <a:spcPct val="110000"/>
              </a:lnSpc>
              <a:buNone/>
            </a:pPr>
            <a:r>
              <a:rPr lang="ru-RU" b="1" dirty="0">
                <a:solidFill>
                  <a:srgbClr val="007B78"/>
                </a:solidFill>
              </a:rPr>
              <a:t>ЗАБЕЛЕЖКА</a:t>
            </a:r>
            <a:r>
              <a:rPr lang="ru-RU" dirty="0"/>
              <a:t>: за </a:t>
            </a:r>
            <a:r>
              <a:rPr lang="ru-RU" dirty="0" err="1"/>
              <a:t>допълнителна</a:t>
            </a:r>
            <a:r>
              <a:rPr lang="ru-RU" dirty="0"/>
              <a:t> </a:t>
            </a:r>
            <a:r>
              <a:rPr lang="ru-RU" dirty="0" err="1"/>
              <a:t>помощ</a:t>
            </a:r>
            <a:r>
              <a:rPr lang="ru-RU" dirty="0"/>
              <a:t> се </a:t>
            </a:r>
            <a:r>
              <a:rPr lang="ru-RU" dirty="0" err="1"/>
              <a:t>обърнете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b="1" dirty="0" err="1">
                <a:solidFill>
                  <a:srgbClr val="007B78"/>
                </a:solidFill>
              </a:rPr>
              <a:t>Ръководството</a:t>
            </a:r>
            <a:r>
              <a:rPr lang="ru-RU" b="1" dirty="0">
                <a:solidFill>
                  <a:srgbClr val="007B78"/>
                </a:solidFill>
              </a:rPr>
              <a:t> за курса </a:t>
            </a:r>
            <a:r>
              <a:rPr lang="ru-RU" dirty="0"/>
              <a:t>или ме </a:t>
            </a:r>
            <a:r>
              <a:rPr lang="ru-RU" dirty="0" err="1"/>
              <a:t>помолете</a:t>
            </a:r>
            <a:r>
              <a:rPr lang="ru-RU" dirty="0"/>
              <a:t> за </a:t>
            </a:r>
            <a:r>
              <a:rPr lang="ru-RU" dirty="0" err="1"/>
              <a:t>помощ</a:t>
            </a:r>
            <a:r>
              <a:rPr lang="ru-RU" dirty="0"/>
              <a:t>!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 startAt="7"/>
            </a:pPr>
            <a:r>
              <a:rPr lang="ru-RU" dirty="0" err="1"/>
              <a:t>Когато</a:t>
            </a:r>
            <a:r>
              <a:rPr lang="ru-RU" dirty="0"/>
              <a:t> приключите, можете да </a:t>
            </a:r>
            <a:r>
              <a:rPr lang="ru-RU" b="1" dirty="0" err="1">
                <a:solidFill>
                  <a:schemeClr val="accent2"/>
                </a:solidFill>
              </a:rPr>
              <a:t>излезете</a:t>
            </a:r>
            <a:r>
              <a:rPr lang="ru-RU" b="1" dirty="0">
                <a:solidFill>
                  <a:schemeClr val="accent2"/>
                </a:solidFill>
              </a:rPr>
              <a:t> от </a:t>
            </a:r>
            <a:r>
              <a:rPr lang="ru-RU" b="1" dirty="0" err="1">
                <a:solidFill>
                  <a:schemeClr val="accent2"/>
                </a:solidFill>
              </a:rPr>
              <a:t>системата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0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63" y="3424413"/>
            <a:ext cx="10626725" cy="1325563"/>
          </a:xfrm>
        </p:spPr>
        <p:txBody>
          <a:bodyPr/>
          <a:lstStyle/>
          <a:p>
            <a:r>
              <a:rPr lang="bg-BG" dirty="0"/>
              <a:t>Затвърждаване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94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Допълнително практикуване на наученото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644" y="1825624"/>
            <a:ext cx="9570156" cy="48739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g-BG" b="1" dirty="0">
                <a:solidFill>
                  <a:srgbClr val="007B78"/>
                </a:solidFill>
              </a:rPr>
              <a:t>Дейност</a:t>
            </a:r>
            <a:r>
              <a:rPr lang="en-GB" b="1" dirty="0">
                <a:solidFill>
                  <a:srgbClr val="007B78"/>
                </a:solidFill>
              </a:rPr>
              <a:t> 1:</a:t>
            </a:r>
            <a:r>
              <a:rPr lang="en-GB" dirty="0"/>
              <a:t> </a:t>
            </a:r>
            <a:r>
              <a:rPr lang="ru-RU" dirty="0" err="1"/>
              <a:t>Отворете</a:t>
            </a:r>
            <a:r>
              <a:rPr lang="ru-RU" dirty="0"/>
              <a:t> </a:t>
            </a:r>
            <a:r>
              <a:rPr lang="ru-RU" dirty="0" err="1"/>
              <a:t>браузър</a:t>
            </a:r>
            <a:r>
              <a:rPr lang="ru-RU" dirty="0"/>
              <a:t> и </a:t>
            </a:r>
            <a:r>
              <a:rPr lang="ru-RU" dirty="0" err="1"/>
              <a:t>намерете</a:t>
            </a:r>
            <a:r>
              <a:rPr lang="ru-RU" dirty="0"/>
              <a:t> портала за </a:t>
            </a:r>
            <a:r>
              <a:rPr lang="ru-RU" dirty="0" err="1"/>
              <a:t>електронни</a:t>
            </a:r>
            <a:r>
              <a:rPr lang="ru-RU" dirty="0"/>
              <a:t> услуги на:</a:t>
            </a:r>
            <a:endParaRPr lang="en-GB" dirty="0"/>
          </a:p>
          <a:p>
            <a:r>
              <a:rPr lang="ru-RU" dirty="0" err="1"/>
              <a:t>Националната</a:t>
            </a:r>
            <a:r>
              <a:rPr lang="ru-RU" dirty="0"/>
              <a:t> </a:t>
            </a:r>
            <a:r>
              <a:rPr lang="ru-RU" dirty="0" err="1"/>
              <a:t>агенция</a:t>
            </a:r>
            <a:r>
              <a:rPr lang="ru-RU" dirty="0"/>
              <a:t> за приходите</a:t>
            </a:r>
          </a:p>
          <a:p>
            <a:r>
              <a:rPr lang="ru-RU" dirty="0" err="1"/>
              <a:t>Националния</a:t>
            </a:r>
            <a:r>
              <a:rPr lang="ru-RU" dirty="0"/>
              <a:t> </a:t>
            </a:r>
            <a:r>
              <a:rPr lang="ru-RU" dirty="0" err="1"/>
              <a:t>осигурителен</a:t>
            </a:r>
            <a:r>
              <a:rPr lang="ru-RU" dirty="0"/>
              <a:t> институт </a:t>
            </a:r>
          </a:p>
          <a:p>
            <a:r>
              <a:rPr lang="ru-RU" dirty="0" err="1"/>
              <a:t>Националната</a:t>
            </a:r>
            <a:r>
              <a:rPr lang="ru-RU" dirty="0"/>
              <a:t> </a:t>
            </a:r>
            <a:r>
              <a:rPr lang="ru-RU" dirty="0" err="1"/>
              <a:t>здравно-информационна</a:t>
            </a:r>
            <a:r>
              <a:rPr lang="ru-RU" dirty="0"/>
              <a:t> система</a:t>
            </a:r>
          </a:p>
          <a:p>
            <a:r>
              <a:rPr lang="ru-RU" dirty="0" err="1"/>
              <a:t>Министерството</a:t>
            </a:r>
            <a:r>
              <a:rPr lang="ru-RU" dirty="0"/>
              <a:t> на </a:t>
            </a:r>
            <a:r>
              <a:rPr lang="ru-RU" dirty="0" err="1"/>
              <a:t>вътрешните</a:t>
            </a:r>
            <a:r>
              <a:rPr lang="ru-RU" dirty="0"/>
              <a:t> </a:t>
            </a:r>
            <a:r>
              <a:rPr lang="ru-RU" dirty="0" err="1"/>
              <a:t>работи</a:t>
            </a:r>
            <a:endParaRPr lang="ru-RU" dirty="0"/>
          </a:p>
          <a:p>
            <a:r>
              <a:rPr lang="ru-RU" dirty="0" err="1"/>
              <a:t>Столична</a:t>
            </a:r>
            <a:r>
              <a:rPr lang="ru-RU" dirty="0"/>
              <a:t> община</a:t>
            </a:r>
            <a:endParaRPr lang="en-GB" dirty="0"/>
          </a:p>
          <a:p>
            <a:pPr marL="0" indent="0">
              <a:buNone/>
            </a:pPr>
            <a:r>
              <a:rPr lang="ru-RU" i="1" dirty="0"/>
              <a:t>Моля, </a:t>
            </a:r>
            <a:r>
              <a:rPr lang="ru-RU" i="1" dirty="0" err="1"/>
              <a:t>имайте</a:t>
            </a:r>
            <a:r>
              <a:rPr lang="ru-RU" i="1" dirty="0"/>
              <a:t> </a:t>
            </a:r>
            <a:r>
              <a:rPr lang="ru-RU" i="1" dirty="0" err="1"/>
              <a:t>предвид</a:t>
            </a:r>
            <a:r>
              <a:rPr lang="ru-RU" i="1" dirty="0"/>
              <a:t>, че </a:t>
            </a:r>
            <a:r>
              <a:rPr lang="ru-RU" i="1" dirty="0" err="1"/>
              <a:t>порталът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да се </a:t>
            </a:r>
            <a:r>
              <a:rPr lang="ru-RU" i="1" dirty="0" err="1"/>
              <a:t>различава</a:t>
            </a:r>
            <a:r>
              <a:rPr lang="ru-RU" i="1" dirty="0"/>
              <a:t> от </a:t>
            </a:r>
            <a:r>
              <a:rPr lang="ru-RU" i="1" dirty="0" err="1"/>
              <a:t>официалния</a:t>
            </a:r>
            <a:r>
              <a:rPr lang="ru-RU" i="1" dirty="0"/>
              <a:t> </a:t>
            </a:r>
            <a:r>
              <a:rPr lang="ru-RU" i="1" dirty="0" err="1"/>
              <a:t>уебсайт</a:t>
            </a:r>
            <a:r>
              <a:rPr lang="ru-RU" i="1" dirty="0"/>
              <a:t> на </a:t>
            </a:r>
            <a:r>
              <a:rPr lang="ru-RU" i="1" dirty="0" err="1"/>
              <a:t>институцията</a:t>
            </a:r>
            <a:r>
              <a:rPr lang="ru-RU" i="1" dirty="0"/>
              <a:t>!</a:t>
            </a:r>
            <a:endParaRPr lang="en-GB" i="1" dirty="0"/>
          </a:p>
          <a:p>
            <a:pPr marL="0" indent="0">
              <a:buNone/>
            </a:pPr>
            <a:endParaRPr lang="en-GB" b="1" dirty="0">
              <a:solidFill>
                <a:srgbClr val="007B78"/>
              </a:solidFill>
            </a:endParaRPr>
          </a:p>
          <a:p>
            <a:pPr marL="0" indent="0">
              <a:buNone/>
            </a:pPr>
            <a:r>
              <a:rPr lang="bg-BG" b="1" dirty="0">
                <a:solidFill>
                  <a:srgbClr val="007B78"/>
                </a:solidFill>
              </a:rPr>
              <a:t>Дейност</a:t>
            </a:r>
            <a:r>
              <a:rPr lang="en-GB" b="1" dirty="0">
                <a:solidFill>
                  <a:srgbClr val="007B78"/>
                </a:solidFill>
              </a:rPr>
              <a:t> 2: </a:t>
            </a:r>
            <a:r>
              <a:rPr lang="ru-RU" dirty="0"/>
              <a:t>Като </a:t>
            </a:r>
            <a:r>
              <a:rPr lang="ru-RU" dirty="0" err="1"/>
              <a:t>използвате</a:t>
            </a:r>
            <a:r>
              <a:rPr lang="ru-RU" dirty="0"/>
              <a:t> </a:t>
            </a:r>
            <a:r>
              <a:rPr lang="ru-RU" dirty="0" err="1"/>
              <a:t>горепосочените</a:t>
            </a:r>
            <a:r>
              <a:rPr lang="ru-RU" dirty="0"/>
              <a:t> услуги, моля, </a:t>
            </a:r>
            <a:r>
              <a:rPr lang="ru-RU" dirty="0" err="1"/>
              <a:t>посочете</a:t>
            </a:r>
            <a:r>
              <a:rPr lang="ru-RU" dirty="0"/>
              <a:t> по един пример за всяка от </a:t>
            </a:r>
            <a:r>
              <a:rPr lang="ru-RU" dirty="0" err="1"/>
              <a:t>тях</a:t>
            </a:r>
            <a:r>
              <a:rPr lang="ru-RU" dirty="0"/>
              <a:t>:</a:t>
            </a:r>
            <a:endParaRPr lang="en-GB" dirty="0"/>
          </a:p>
          <a:p>
            <a:r>
              <a:rPr lang="bg-BG" dirty="0"/>
              <a:t>услуга със затворен достъп</a:t>
            </a:r>
            <a:endParaRPr lang="en-GB" dirty="0"/>
          </a:p>
          <a:p>
            <a:r>
              <a:rPr lang="bg-BG" dirty="0"/>
              <a:t>услуга със свободен достъп</a:t>
            </a:r>
            <a:endParaRPr lang="de-DE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5" y="1848202"/>
            <a:ext cx="719455" cy="71945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4" y="5504293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6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Допълнително практикуване на наученото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644" y="1825625"/>
            <a:ext cx="9570156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bg-BG" b="1" dirty="0">
                <a:solidFill>
                  <a:srgbClr val="007B78"/>
                </a:solidFill>
              </a:rPr>
              <a:t>Дейност</a:t>
            </a:r>
            <a:r>
              <a:rPr lang="en-GB" b="1" dirty="0">
                <a:solidFill>
                  <a:srgbClr val="007B78"/>
                </a:solidFill>
              </a:rPr>
              <a:t> 3:</a:t>
            </a:r>
            <a:r>
              <a:rPr lang="en-GB" dirty="0"/>
              <a:t> </a:t>
            </a:r>
            <a:r>
              <a:rPr lang="ru-RU" dirty="0" err="1"/>
              <a:t>Използвайте</a:t>
            </a:r>
            <a:r>
              <a:rPr lang="ru-RU" dirty="0"/>
              <a:t> </a:t>
            </a:r>
            <a:r>
              <a:rPr lang="ru-RU" dirty="0" err="1"/>
              <a:t>предоставения</a:t>
            </a:r>
            <a:r>
              <a:rPr lang="ru-RU" dirty="0"/>
              <a:t> </a:t>
            </a:r>
            <a:r>
              <a:rPr lang="ru-RU" dirty="0" err="1"/>
              <a:t>разпечатан</a:t>
            </a:r>
            <a:r>
              <a:rPr lang="ru-RU" dirty="0"/>
              <a:t> формуляр на НАП:</a:t>
            </a:r>
            <a:endParaRPr lang="en-GB" dirty="0"/>
          </a:p>
          <a:p>
            <a:pPr algn="just"/>
            <a:r>
              <a:rPr lang="ru-RU" dirty="0" err="1"/>
              <a:t>Попълнете</a:t>
            </a:r>
            <a:r>
              <a:rPr lang="ru-RU" dirty="0"/>
              <a:t> формуляра </a:t>
            </a:r>
          </a:p>
          <a:p>
            <a:pPr algn="just"/>
            <a:r>
              <a:rPr lang="ru-RU" dirty="0"/>
              <a:t>Можете ли да </a:t>
            </a:r>
            <a:r>
              <a:rPr lang="ru-RU" dirty="0" err="1"/>
              <a:t>попълните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полета?</a:t>
            </a:r>
          </a:p>
          <a:p>
            <a:pPr algn="just"/>
            <a:r>
              <a:rPr lang="ru-RU" dirty="0" err="1"/>
              <a:t>Помолете</a:t>
            </a:r>
            <a:r>
              <a:rPr lang="ru-RU" dirty="0"/>
              <a:t> </a:t>
            </a:r>
            <a:r>
              <a:rPr lang="ru-RU" dirty="0" err="1"/>
              <a:t>партньор</a:t>
            </a:r>
            <a:r>
              <a:rPr lang="ru-RU" dirty="0"/>
              <a:t> да </a:t>
            </a:r>
            <a:r>
              <a:rPr lang="ru-RU" dirty="0" err="1"/>
              <a:t>провери</a:t>
            </a:r>
            <a:r>
              <a:rPr lang="ru-RU" dirty="0"/>
              <a:t> формуляра </a:t>
            </a:r>
            <a:r>
              <a:rPr lang="ru-RU" dirty="0" err="1"/>
              <a:t>ви</a:t>
            </a:r>
            <a:r>
              <a:rPr lang="ru-RU" dirty="0"/>
              <a:t> за грешки</a:t>
            </a:r>
            <a:endParaRPr lang="en-GB" dirty="0">
              <a:solidFill>
                <a:srgbClr val="FFFF00"/>
              </a:solidFill>
            </a:endParaRPr>
          </a:p>
          <a:p>
            <a:pPr>
              <a:buNone/>
            </a:pPr>
            <a:endParaRPr lang="en-GB" b="1" dirty="0">
              <a:solidFill>
                <a:srgbClr val="007B78"/>
              </a:solidFill>
            </a:endParaRPr>
          </a:p>
          <a:p>
            <a:pPr marL="0" indent="0" algn="just">
              <a:buNone/>
            </a:pPr>
            <a:r>
              <a:rPr lang="bg-BG" b="1" dirty="0">
                <a:solidFill>
                  <a:srgbClr val="007B78"/>
                </a:solidFill>
              </a:rPr>
              <a:t>Дейност</a:t>
            </a:r>
            <a:r>
              <a:rPr lang="en-GB" b="1" dirty="0">
                <a:solidFill>
                  <a:srgbClr val="007B78"/>
                </a:solidFill>
              </a:rPr>
              <a:t> 4:</a:t>
            </a:r>
            <a:r>
              <a:rPr lang="en-GB" dirty="0"/>
              <a:t> </a:t>
            </a:r>
            <a:r>
              <a:rPr lang="ru-RU" dirty="0" err="1"/>
              <a:t>Използване</a:t>
            </a:r>
            <a:r>
              <a:rPr lang="ru-RU" dirty="0"/>
              <a:t> на сайта за </a:t>
            </a:r>
            <a:r>
              <a:rPr lang="ru-RU" dirty="0" err="1"/>
              <a:t>електронни</a:t>
            </a:r>
            <a:r>
              <a:rPr lang="ru-RU" dirty="0"/>
              <a:t> услуги на МВР  </a:t>
            </a:r>
            <a:r>
              <a:rPr lang="en-GB" dirty="0"/>
              <a:t>(</a:t>
            </a:r>
            <a:r>
              <a:rPr lang="en-GB" dirty="0">
                <a:hlinkClick r:id="rId2"/>
              </a:rPr>
              <a:t>https://e-uslugi.mvr.bg/users/registration</a:t>
            </a:r>
            <a:r>
              <a:rPr lang="en-GB" dirty="0"/>
              <a:t>):</a:t>
            </a:r>
          </a:p>
          <a:p>
            <a:pPr algn="just"/>
            <a:r>
              <a:rPr lang="ru-RU" dirty="0" err="1"/>
              <a:t>Създавайте</a:t>
            </a:r>
            <a:r>
              <a:rPr lang="ru-RU" dirty="0"/>
              <a:t> </a:t>
            </a:r>
            <a:r>
              <a:rPr lang="ru-RU" dirty="0" err="1"/>
              <a:t>акаунт</a:t>
            </a:r>
            <a:endParaRPr lang="ru-RU" dirty="0"/>
          </a:p>
          <a:p>
            <a:pPr algn="just"/>
            <a:r>
              <a:rPr lang="ru-RU" dirty="0" err="1"/>
              <a:t>Опитайте</a:t>
            </a:r>
            <a:r>
              <a:rPr lang="ru-RU" dirty="0"/>
              <a:t> се да </a:t>
            </a:r>
            <a:r>
              <a:rPr lang="ru-RU" dirty="0" err="1"/>
              <a:t>промените</a:t>
            </a:r>
            <a:r>
              <a:rPr lang="ru-RU" dirty="0"/>
              <a:t> </a:t>
            </a:r>
            <a:r>
              <a:rPr lang="ru-RU" dirty="0" err="1"/>
              <a:t>паролата</a:t>
            </a:r>
            <a:r>
              <a:rPr lang="ru-RU" dirty="0"/>
              <a:t>, за да </a:t>
            </a:r>
            <a:r>
              <a:rPr lang="ru-RU" dirty="0" err="1"/>
              <a:t>тествате</a:t>
            </a:r>
            <a:r>
              <a:rPr lang="ru-RU" dirty="0"/>
              <a:t> </a:t>
            </a:r>
            <a:r>
              <a:rPr lang="ru-RU" dirty="0" err="1"/>
              <a:t>функцията</a:t>
            </a:r>
            <a:endParaRPr lang="en-GB" dirty="0"/>
          </a:p>
          <a:p>
            <a:endParaRPr lang="de-DE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5" y="1848202"/>
            <a:ext cx="719455" cy="71945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4" y="4191541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 e-Star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E8D8"/>
      </a:accent1>
      <a:accent2>
        <a:srgbClr val="007A7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957</Words>
  <Application>Microsoft Office PowerPoint</Application>
  <PresentationFormat>Widescreen</PresentationFormat>
  <Paragraphs>106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Office Theme</vt:lpstr>
      <vt:lpstr>Модул 5: Електронно правителство и Граждански услуги</vt:lpstr>
      <vt:lpstr>Информация за проекта</vt:lpstr>
      <vt:lpstr>Въведение</vt:lpstr>
      <vt:lpstr>Въведение – цели и задачи</vt:lpstr>
      <vt:lpstr>Въведение – съдържание</vt:lpstr>
      <vt:lpstr>Достъп до курса, Модул 5</vt:lpstr>
      <vt:lpstr>Затвърждаване</vt:lpstr>
      <vt:lpstr>Допълнително практикуване на наученото</vt:lpstr>
      <vt:lpstr>Допълнително практикуване на наученото</vt:lpstr>
      <vt:lpstr>Допълнително практикуване на наученото</vt:lpstr>
      <vt:lpstr>Надграждане</vt:lpstr>
      <vt:lpstr>Дейности за надграждане на обучението</vt:lpstr>
      <vt:lpstr>Дейности за надграждане на обучението</vt:lpstr>
      <vt:lpstr>Размисъл</vt:lpstr>
      <vt:lpstr>Въпроси: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Rawling</dc:creator>
  <cp:lastModifiedBy>Stephany Kostova</cp:lastModifiedBy>
  <cp:revision>192</cp:revision>
  <dcterms:created xsi:type="dcterms:W3CDTF">2021-09-15T08:24:32Z</dcterms:created>
  <dcterms:modified xsi:type="dcterms:W3CDTF">2022-08-23T17:13:04Z</dcterms:modified>
</cp:coreProperties>
</file>