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90" r:id="rId3"/>
    <p:sldId id="276" r:id="rId4"/>
    <p:sldId id="325" r:id="rId5"/>
    <p:sldId id="296" r:id="rId6"/>
    <p:sldId id="326" r:id="rId7"/>
    <p:sldId id="287" r:id="rId8"/>
    <p:sldId id="331" r:id="rId9"/>
    <p:sldId id="327" r:id="rId10"/>
    <p:sldId id="288" r:id="rId11"/>
    <p:sldId id="330" r:id="rId12"/>
    <p:sldId id="328" r:id="rId13"/>
    <p:sldId id="2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8723" autoAdjust="0"/>
  </p:normalViewPr>
  <p:slideViewPr>
    <p:cSldViewPr snapToGrid="0">
      <p:cViewPr varScale="1">
        <p:scale>
          <a:sx n="73" d="100"/>
          <a:sy n="73" d="100"/>
        </p:scale>
        <p:origin x="1133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3854-7FAC-441F-8445-CE7934A91CD0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3600F-33CD-4F1B-A33F-52C7884D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5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93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1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620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2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Модул</a:t>
            </a:r>
            <a:r>
              <a:rPr lang="en-GB" dirty="0"/>
              <a:t> 1: </a:t>
            </a:r>
            <a:r>
              <a:rPr lang="bg-BG" dirty="0"/>
              <a:t>Браузване, търсене и намиране на информация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Онлайн </a:t>
            </a:r>
            <a:r>
              <a:rPr lang="ru-RU" dirty="0" err="1"/>
              <a:t>курсът</a:t>
            </a:r>
            <a:r>
              <a:rPr lang="ru-RU" dirty="0"/>
              <a:t> " </a:t>
            </a:r>
            <a:r>
              <a:rPr lang="en-US" dirty="0"/>
              <a:t>My </a:t>
            </a:r>
            <a:r>
              <a:rPr lang="ru-RU" dirty="0"/>
              <a:t>e-Start",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дава</a:t>
            </a:r>
            <a:r>
              <a:rPr lang="ru-RU" dirty="0"/>
              <a:t>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dirty="0" err="1"/>
              <a:t>цифрови</a:t>
            </a:r>
            <a:r>
              <a:rPr lang="ru-RU" dirty="0"/>
              <a:t> умения за </a:t>
            </a:r>
            <a:r>
              <a:rPr lang="ru-RU" dirty="0" err="1"/>
              <a:t>използване</a:t>
            </a:r>
            <a:r>
              <a:rPr lang="ru-RU" dirty="0"/>
              <a:t> на най-</a:t>
            </a:r>
            <a:r>
              <a:rPr lang="ru-RU" dirty="0" err="1"/>
              <a:t>разпространените</a:t>
            </a:r>
            <a:r>
              <a:rPr lang="ru-RU" dirty="0"/>
              <a:t> услуги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 и </a:t>
            </a:r>
            <a:r>
              <a:rPr lang="ru-RU" dirty="0" err="1"/>
              <a:t>електронната</a:t>
            </a:r>
            <a:r>
              <a:rPr lang="ru-RU" dirty="0"/>
              <a:t> </a:t>
            </a:r>
            <a:r>
              <a:rPr lang="ru-RU" dirty="0" err="1"/>
              <a:t>търговия</a:t>
            </a:r>
            <a:r>
              <a:rPr lang="ru-RU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83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Дейности</a:t>
            </a:r>
            <a:r>
              <a:rPr lang="ru-RU" dirty="0"/>
              <a:t> за </a:t>
            </a:r>
            <a:r>
              <a:rPr lang="ru-RU" dirty="0" err="1"/>
              <a:t>надграждане</a:t>
            </a:r>
            <a:r>
              <a:rPr lang="ru-RU" dirty="0"/>
              <a:t> на </a:t>
            </a:r>
            <a:r>
              <a:rPr lang="ru-RU" dirty="0" err="1"/>
              <a:t>обучението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807"/>
          </a:xfrm>
        </p:spPr>
        <p:txBody>
          <a:bodyPr>
            <a:normAutofit fontScale="85000" lnSpcReduction="20000"/>
          </a:bodyPr>
          <a:lstStyle/>
          <a:p>
            <a:pPr marL="803275" indent="0">
              <a:buNone/>
            </a:pPr>
            <a:r>
              <a:rPr lang="bg-BG" sz="3200" b="1" dirty="0">
                <a:solidFill>
                  <a:srgbClr val="007B78"/>
                </a:solidFill>
              </a:rPr>
              <a:t>Дейност</a:t>
            </a:r>
            <a:r>
              <a:rPr lang="en-GB" sz="3200" b="1" dirty="0">
                <a:solidFill>
                  <a:srgbClr val="007B78"/>
                </a:solidFill>
              </a:rPr>
              <a:t> 1</a:t>
            </a:r>
            <a:r>
              <a:rPr lang="en-GB" sz="2400" b="1" dirty="0">
                <a:solidFill>
                  <a:srgbClr val="007B78"/>
                </a:solidFill>
              </a:rPr>
              <a:t>:</a:t>
            </a:r>
            <a:endParaRPr lang="en-GB" sz="2400" dirty="0"/>
          </a:p>
          <a:p>
            <a:pPr marL="1146175" indent="-342900"/>
            <a:r>
              <a:rPr lang="ru-RU" sz="2400" dirty="0" err="1"/>
              <a:t>Вижте</a:t>
            </a:r>
            <a:r>
              <a:rPr lang="ru-RU" sz="2400" dirty="0"/>
              <a:t> </a:t>
            </a:r>
            <a:r>
              <a:rPr lang="ru-RU" sz="2400" dirty="0" err="1"/>
              <a:t>съветите</a:t>
            </a:r>
            <a:r>
              <a:rPr lang="ru-RU" sz="2400" dirty="0"/>
              <a:t> на </a:t>
            </a:r>
            <a:r>
              <a:rPr lang="ru-RU" sz="2400" dirty="0" err="1"/>
              <a:t>самата</a:t>
            </a:r>
            <a:r>
              <a:rPr lang="ru-RU" sz="2400" dirty="0"/>
              <a:t> компания Google за </a:t>
            </a:r>
            <a:r>
              <a:rPr lang="ru-RU" sz="2400" dirty="0" err="1"/>
              <a:t>това</a:t>
            </a:r>
            <a:r>
              <a:rPr lang="ru-RU" sz="2400" dirty="0"/>
              <a:t> как да</a:t>
            </a:r>
            <a:r>
              <a:rPr lang="en-GB" sz="2400" dirty="0"/>
              <a:t> </a:t>
            </a:r>
            <a:r>
              <a:rPr lang="bg-BG" sz="2400" b="1" dirty="0">
                <a:solidFill>
                  <a:srgbClr val="007B78"/>
                </a:solidFill>
              </a:rPr>
              <a:t>Прецизирате уеб търсенията си </a:t>
            </a:r>
            <a:r>
              <a:rPr lang="bg-BG" sz="2400" dirty="0"/>
              <a:t>на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007B78"/>
                </a:solidFill>
              </a:rPr>
              <a:t>support.google.com/</a:t>
            </a:r>
            <a:r>
              <a:rPr lang="en-GB" sz="2400" b="1" dirty="0" err="1">
                <a:solidFill>
                  <a:srgbClr val="007B78"/>
                </a:solidFill>
              </a:rPr>
              <a:t>websearch</a:t>
            </a:r>
            <a:r>
              <a:rPr lang="en-GB" sz="2400" b="1" dirty="0">
                <a:solidFill>
                  <a:srgbClr val="007B78"/>
                </a:solidFill>
              </a:rPr>
              <a:t>/answer/2466433</a:t>
            </a:r>
          </a:p>
          <a:p>
            <a:pPr marL="1146175" indent="-342900"/>
            <a:r>
              <a:rPr lang="ru-RU" sz="2400" dirty="0"/>
              <a:t>Като </a:t>
            </a:r>
            <a:r>
              <a:rPr lang="ru-RU" sz="2400" dirty="0" err="1"/>
              <a:t>използвате</a:t>
            </a:r>
            <a:r>
              <a:rPr lang="ru-RU" sz="2400" dirty="0"/>
              <a:t> </a:t>
            </a:r>
            <a:r>
              <a:rPr lang="ru-RU" sz="2400" dirty="0" err="1"/>
              <a:t>наученото</a:t>
            </a:r>
            <a:r>
              <a:rPr lang="ru-RU" sz="2400" dirty="0"/>
              <a:t> в раздела </a:t>
            </a:r>
            <a:r>
              <a:rPr lang="ru-RU" sz="2400" b="1" dirty="0">
                <a:solidFill>
                  <a:schemeClr val="accent2"/>
                </a:solidFill>
              </a:rPr>
              <a:t>Общи техники за </a:t>
            </a:r>
            <a:r>
              <a:rPr lang="ru-RU" sz="2400" b="1" dirty="0" err="1">
                <a:solidFill>
                  <a:schemeClr val="accent2"/>
                </a:solidFill>
              </a:rPr>
              <a:t>търсене</a:t>
            </a:r>
            <a:r>
              <a:rPr lang="ru-RU" sz="2400" dirty="0"/>
              <a:t>, </a:t>
            </a:r>
            <a:r>
              <a:rPr lang="ru-RU" sz="2400" dirty="0" err="1"/>
              <a:t>стартирайте</a:t>
            </a:r>
            <a:r>
              <a:rPr lang="ru-RU" sz="2400" dirty="0"/>
              <a:t> </a:t>
            </a:r>
            <a:r>
              <a:rPr lang="ru-RU" sz="2400" dirty="0" err="1"/>
              <a:t>търсения</a:t>
            </a:r>
            <a:r>
              <a:rPr lang="ru-RU" sz="2400" dirty="0"/>
              <a:t>:</a:t>
            </a:r>
            <a:endParaRPr lang="en-GB" sz="2400" dirty="0"/>
          </a:p>
          <a:p>
            <a:pPr marL="1378375" lvl="1" indent="-342900"/>
            <a:r>
              <a:rPr lang="bg-BG" dirty="0" err="1"/>
              <a:t>за</a:t>
            </a:r>
            <a:r>
              <a:rPr lang="bg-BG" b="1" dirty="0" err="1">
                <a:solidFill>
                  <a:srgbClr val="007B78"/>
                </a:solidFill>
              </a:rPr>
              <a:t>точно</a:t>
            </a:r>
            <a:r>
              <a:rPr lang="bg-BG" b="1" dirty="0">
                <a:solidFill>
                  <a:srgbClr val="007B78"/>
                </a:solidFill>
              </a:rPr>
              <a:t> съвпадение</a:t>
            </a:r>
            <a:endParaRPr lang="en-GB" b="1" dirty="0">
              <a:solidFill>
                <a:srgbClr val="007B78"/>
              </a:solidFill>
            </a:endParaRPr>
          </a:p>
          <a:p>
            <a:pPr marL="1378375" lvl="1" indent="-342900"/>
            <a:r>
              <a:rPr lang="bg-BG" dirty="0"/>
              <a:t>за</a:t>
            </a:r>
            <a:r>
              <a:rPr lang="en-GB" dirty="0"/>
              <a:t> </a:t>
            </a:r>
            <a:r>
              <a:rPr lang="bg-BG" b="1" dirty="0">
                <a:solidFill>
                  <a:srgbClr val="007B78"/>
                </a:solidFill>
              </a:rPr>
              <a:t>изключване на думи</a:t>
            </a:r>
            <a:endParaRPr lang="en-GB" sz="3200" dirty="0"/>
          </a:p>
          <a:p>
            <a:pPr marL="803275" indent="0">
              <a:buNone/>
            </a:pPr>
            <a:endParaRPr lang="en-GB" sz="2400" dirty="0"/>
          </a:p>
          <a:p>
            <a:pPr marL="803275" indent="0">
              <a:buNone/>
            </a:pPr>
            <a:r>
              <a:rPr lang="bg-BG" sz="3200" b="1" dirty="0">
                <a:solidFill>
                  <a:srgbClr val="007B78"/>
                </a:solidFill>
              </a:rPr>
              <a:t>Дейност</a:t>
            </a:r>
            <a:r>
              <a:rPr lang="en-GB" sz="3200" b="1" dirty="0">
                <a:solidFill>
                  <a:srgbClr val="007B78"/>
                </a:solidFill>
              </a:rPr>
              <a:t> 2:</a:t>
            </a:r>
            <a:endParaRPr lang="en-GB" sz="3200" dirty="0"/>
          </a:p>
          <a:p>
            <a:pPr marL="1146175" indent="-342900"/>
            <a:r>
              <a:rPr lang="bg-BG" sz="2400" dirty="0"/>
              <a:t>Разгледайте </a:t>
            </a:r>
            <a:r>
              <a:rPr lang="en-GB" sz="2400" b="1" dirty="0">
                <a:solidFill>
                  <a:srgbClr val="007B78"/>
                </a:solidFill>
              </a:rPr>
              <a:t>google.com/</a:t>
            </a:r>
            <a:r>
              <a:rPr lang="en-GB" sz="2400" b="1" dirty="0" err="1">
                <a:solidFill>
                  <a:srgbClr val="007B78"/>
                </a:solidFill>
              </a:rPr>
              <a:t>advanced_search</a:t>
            </a:r>
            <a:endParaRPr lang="en-GB" sz="2400" b="1" dirty="0">
              <a:solidFill>
                <a:srgbClr val="007B78"/>
              </a:solidFill>
            </a:endParaRPr>
          </a:p>
          <a:p>
            <a:pPr marL="1146175" indent="-342900"/>
            <a:r>
              <a:rPr lang="ru-RU" sz="2400" dirty="0" err="1"/>
              <a:t>Изпълнете</a:t>
            </a:r>
            <a:r>
              <a:rPr lang="ru-RU" sz="2400" dirty="0"/>
              <a:t> </a:t>
            </a:r>
            <a:r>
              <a:rPr lang="ru-RU" sz="2400" dirty="0" err="1"/>
              <a:t>търсения</a:t>
            </a:r>
            <a:r>
              <a:rPr lang="ru-RU" sz="2400" dirty="0"/>
              <a:t>, </a:t>
            </a:r>
            <a:r>
              <a:rPr lang="ru-RU" sz="2400" dirty="0" err="1"/>
              <a:t>подобни</a:t>
            </a:r>
            <a:r>
              <a:rPr lang="ru-RU" sz="2400" dirty="0"/>
              <a:t> на </a:t>
            </a:r>
            <a:r>
              <a:rPr lang="ru-RU" sz="2400" dirty="0" err="1"/>
              <a:t>тези</a:t>
            </a:r>
            <a:r>
              <a:rPr lang="ru-RU" sz="2400" dirty="0"/>
              <a:t> в </a:t>
            </a:r>
            <a:r>
              <a:rPr lang="ru-RU" sz="2400" dirty="0" err="1"/>
              <a:t>Дейност</a:t>
            </a:r>
            <a:r>
              <a:rPr lang="ru-RU" sz="2400" dirty="0"/>
              <a:t> 1 ПОДСКАЗКА – </a:t>
            </a:r>
            <a:r>
              <a:rPr lang="ru-RU" sz="2400" dirty="0" err="1"/>
              <a:t>когато</a:t>
            </a:r>
            <a:r>
              <a:rPr lang="ru-RU" sz="2400" dirty="0"/>
              <a:t> </a:t>
            </a:r>
            <a:r>
              <a:rPr lang="ru-RU" sz="2400" dirty="0" err="1"/>
              <a:t>използвате</a:t>
            </a:r>
            <a:r>
              <a:rPr lang="ru-RU" sz="2400" dirty="0"/>
              <a:t> </a:t>
            </a:r>
            <a:r>
              <a:rPr lang="ru-RU" sz="2400" dirty="0" err="1"/>
              <a:t>полетата</a:t>
            </a:r>
            <a:r>
              <a:rPr lang="ru-RU" sz="2400" dirty="0"/>
              <a:t>, не е необходимо да </a:t>
            </a:r>
            <a:r>
              <a:rPr lang="ru-RU" sz="2400" dirty="0" err="1"/>
              <a:t>добавяте</a:t>
            </a:r>
            <a:r>
              <a:rPr lang="ru-RU" sz="2400" dirty="0"/>
              <a:t> </a:t>
            </a:r>
            <a:r>
              <a:rPr lang="ru-RU" sz="2400" dirty="0" err="1"/>
              <a:t>символите</a:t>
            </a:r>
            <a:r>
              <a:rPr lang="ru-RU" sz="2400" dirty="0"/>
              <a:t> "" и минус</a:t>
            </a:r>
          </a:p>
          <a:p>
            <a:pPr marL="1146175" indent="-342900"/>
            <a:r>
              <a:rPr lang="ru-RU" sz="2400" dirty="0" err="1"/>
              <a:t>разгледайте</a:t>
            </a:r>
            <a:r>
              <a:rPr lang="ru-RU" sz="2400" dirty="0"/>
              <a:t> </a:t>
            </a:r>
            <a:r>
              <a:rPr lang="ru-RU" sz="2400" dirty="0" err="1"/>
              <a:t>някои</a:t>
            </a:r>
            <a:r>
              <a:rPr lang="ru-RU" sz="2400" dirty="0"/>
              <a:t> от </a:t>
            </a:r>
            <a:r>
              <a:rPr lang="ru-RU" sz="2400" dirty="0" err="1"/>
              <a:t>другите</a:t>
            </a:r>
            <a:r>
              <a:rPr lang="ru-RU" sz="2400" dirty="0"/>
              <a:t> начини,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dirty="0" err="1"/>
              <a:t>ви</a:t>
            </a:r>
            <a:r>
              <a:rPr lang="ru-RU" sz="2400" dirty="0"/>
              <a:t> </a:t>
            </a:r>
            <a:r>
              <a:rPr lang="ru-RU" sz="2400" dirty="0" err="1"/>
              <a:t>предлага</a:t>
            </a:r>
            <a:r>
              <a:rPr lang="ru-RU" sz="2400" dirty="0"/>
              <a:t>, за да стесните </a:t>
            </a:r>
            <a:r>
              <a:rPr lang="ru-RU" sz="2400" dirty="0" err="1"/>
              <a:t>резултатите</a:t>
            </a:r>
            <a:r>
              <a:rPr lang="ru-RU" sz="2400" dirty="0"/>
              <a:t> от </a:t>
            </a:r>
            <a:r>
              <a:rPr lang="ru-RU" sz="2400" dirty="0" err="1"/>
              <a:t>търсенето</a:t>
            </a:r>
            <a:endParaRPr lang="ru-RU" sz="2400" dirty="0"/>
          </a:p>
          <a:p>
            <a:pPr marL="1146175" indent="-342900"/>
            <a:r>
              <a:rPr lang="ru-RU" sz="2400" dirty="0"/>
              <a:t>Как </a:t>
            </a:r>
            <a:r>
              <a:rPr lang="ru-RU" sz="2400" dirty="0" err="1"/>
              <a:t>ви</a:t>
            </a:r>
            <a:r>
              <a:rPr lang="ru-RU" sz="2400" dirty="0"/>
              <a:t> </a:t>
            </a:r>
            <a:r>
              <a:rPr lang="ru-RU" sz="2400" dirty="0" err="1"/>
              <a:t>харесва</a:t>
            </a:r>
            <a:r>
              <a:rPr lang="ru-RU" sz="2400" dirty="0"/>
              <a:t> </a:t>
            </a:r>
            <a:r>
              <a:rPr lang="ru-RU" sz="2400" dirty="0" err="1"/>
              <a:t>този</a:t>
            </a:r>
            <a:r>
              <a:rPr lang="ru-RU" sz="2400" dirty="0"/>
              <a:t> подход в сравнение с начина, по </a:t>
            </a:r>
            <a:r>
              <a:rPr lang="ru-RU" sz="2400" dirty="0" err="1"/>
              <a:t>който</a:t>
            </a:r>
            <a:r>
              <a:rPr lang="ru-RU" sz="2400" dirty="0"/>
              <a:t> го </a:t>
            </a:r>
            <a:r>
              <a:rPr lang="ru-RU" sz="2400" dirty="0" err="1"/>
              <a:t>направихте</a:t>
            </a:r>
            <a:r>
              <a:rPr lang="ru-RU" sz="2400" dirty="0"/>
              <a:t> в </a:t>
            </a:r>
            <a:r>
              <a:rPr lang="ru-RU" sz="2400" dirty="0" err="1"/>
              <a:t>Дейност</a:t>
            </a:r>
            <a:r>
              <a:rPr lang="ru-RU" sz="2400" dirty="0"/>
              <a:t> 1?</a:t>
            </a:r>
            <a:endParaRPr lang="en-GB" sz="2400" dirty="0"/>
          </a:p>
          <a:p>
            <a:pPr marL="803275" indent="0">
              <a:buNone/>
            </a:pPr>
            <a:endParaRPr lang="en-GB" sz="24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22371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3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Изследване</a:t>
            </a:r>
            <a:r>
              <a:rPr lang="ru-RU" dirty="0"/>
              <a:t>, за да </a:t>
            </a:r>
            <a:r>
              <a:rPr lang="ru-RU" dirty="0" err="1"/>
              <a:t>разширите</a:t>
            </a:r>
            <a:r>
              <a:rPr lang="ru-RU" dirty="0"/>
              <a:t> </a:t>
            </a:r>
            <a:r>
              <a:rPr lang="ru-RU" dirty="0" err="1"/>
              <a:t>обучението</a:t>
            </a:r>
            <a:r>
              <a:rPr lang="ru-RU" dirty="0"/>
              <a:t> си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3275" indent="0">
              <a:buNone/>
            </a:pPr>
            <a:r>
              <a:rPr lang="bg-BG" b="1" dirty="0">
                <a:solidFill>
                  <a:srgbClr val="007B78"/>
                </a:solidFill>
              </a:rPr>
              <a:t>Разгледайте</a:t>
            </a:r>
            <a:r>
              <a:rPr lang="en-GB" b="1" dirty="0">
                <a:solidFill>
                  <a:srgbClr val="007B78"/>
                </a:solidFill>
              </a:rPr>
              <a:t>: google.com/search/</a:t>
            </a:r>
            <a:r>
              <a:rPr lang="en-GB" b="1" dirty="0" err="1">
                <a:solidFill>
                  <a:srgbClr val="007B78"/>
                </a:solidFill>
              </a:rPr>
              <a:t>howsearchworks</a:t>
            </a:r>
            <a:endParaRPr lang="en-GB" b="1" dirty="0">
              <a:solidFill>
                <a:srgbClr val="007B78"/>
              </a:solidFill>
            </a:endParaRPr>
          </a:p>
          <a:p>
            <a:pPr marL="803275" indent="0">
              <a:buNone/>
            </a:pPr>
            <a:r>
              <a:rPr lang="ru-RU" dirty="0" err="1"/>
              <a:t>Разгледайте</a:t>
            </a:r>
            <a:r>
              <a:rPr lang="ru-RU" dirty="0"/>
              <a:t> </a:t>
            </a:r>
            <a:r>
              <a:rPr lang="ru-RU" dirty="0" err="1"/>
              <a:t>обширния</a:t>
            </a:r>
            <a:r>
              <a:rPr lang="ru-RU" dirty="0"/>
              <a:t> раздел на </a:t>
            </a:r>
            <a:r>
              <a:rPr lang="ru-RU" dirty="0" err="1"/>
              <a:t>самата</a:t>
            </a:r>
            <a:r>
              <a:rPr lang="ru-RU" dirty="0"/>
              <a:t> Google за </a:t>
            </a:r>
            <a:r>
              <a:rPr lang="ru-RU" dirty="0" err="1"/>
              <a:t>това</a:t>
            </a:r>
            <a:r>
              <a:rPr lang="ru-RU" dirty="0"/>
              <a:t> как </a:t>
            </a:r>
            <a:r>
              <a:rPr lang="ru-RU" dirty="0" err="1"/>
              <a:t>работи</a:t>
            </a:r>
            <a:r>
              <a:rPr lang="ru-RU" dirty="0"/>
              <a:t> </a:t>
            </a:r>
            <a:r>
              <a:rPr lang="ru-RU" dirty="0" err="1"/>
              <a:t>нейната</a:t>
            </a:r>
            <a:r>
              <a:rPr lang="ru-RU" dirty="0"/>
              <a:t> </a:t>
            </a:r>
            <a:r>
              <a:rPr lang="ru-RU" dirty="0" err="1"/>
              <a:t>търсачка</a:t>
            </a:r>
            <a:r>
              <a:rPr lang="ru-RU" dirty="0"/>
              <a:t>.  </a:t>
            </a:r>
            <a:r>
              <a:rPr lang="ru-RU" dirty="0" err="1"/>
              <a:t>По-специално</a:t>
            </a:r>
            <a:r>
              <a:rPr lang="ru-RU" dirty="0"/>
              <a:t>, можете да:</a:t>
            </a:r>
          </a:p>
          <a:p>
            <a:pPr marL="1260475" indent="-457200"/>
            <a:r>
              <a:rPr lang="bg-BG" dirty="0"/>
              <a:t>Последвайте връзката, за да </a:t>
            </a:r>
            <a:r>
              <a:rPr lang="bg-BG" b="1" dirty="0">
                <a:solidFill>
                  <a:srgbClr val="007B78"/>
                </a:solidFill>
              </a:rPr>
              <a:t>Прочетете за нашия подход</a:t>
            </a:r>
            <a:endParaRPr lang="en-GB" b="1" dirty="0">
              <a:solidFill>
                <a:srgbClr val="007B78"/>
              </a:solidFill>
            </a:endParaRPr>
          </a:p>
          <a:p>
            <a:pPr marL="1260475" indent="-457200"/>
            <a:r>
              <a:rPr lang="bg-BG" dirty="0"/>
              <a:t>Последвайте връзката, за да </a:t>
            </a:r>
            <a:r>
              <a:rPr lang="ru-RU" b="1" dirty="0" err="1">
                <a:solidFill>
                  <a:srgbClr val="007B78"/>
                </a:solidFill>
              </a:rPr>
              <a:t>Научете</a:t>
            </a:r>
            <a:r>
              <a:rPr lang="ru-RU" b="1" dirty="0">
                <a:solidFill>
                  <a:srgbClr val="007B78"/>
                </a:solidFill>
              </a:rPr>
              <a:t> </a:t>
            </a:r>
            <a:r>
              <a:rPr lang="ru-RU" b="1" dirty="0" err="1">
                <a:solidFill>
                  <a:srgbClr val="007B78"/>
                </a:solidFill>
              </a:rPr>
              <a:t>повече</a:t>
            </a:r>
            <a:r>
              <a:rPr lang="ru-RU" b="1" dirty="0">
                <a:solidFill>
                  <a:srgbClr val="007B78"/>
                </a:solidFill>
              </a:rPr>
              <a:t> за </a:t>
            </a:r>
            <a:r>
              <a:rPr lang="ru-RU" b="1" dirty="0" err="1">
                <a:solidFill>
                  <a:srgbClr val="007B78"/>
                </a:solidFill>
              </a:rPr>
              <a:t>това</a:t>
            </a:r>
            <a:r>
              <a:rPr lang="ru-RU" b="1" dirty="0">
                <a:solidFill>
                  <a:srgbClr val="007B78"/>
                </a:solidFill>
              </a:rPr>
              <a:t> как </a:t>
            </a:r>
            <a:r>
              <a:rPr lang="ru-RU" b="1" dirty="0" err="1">
                <a:solidFill>
                  <a:srgbClr val="007B78"/>
                </a:solidFill>
              </a:rPr>
              <a:t>работи</a:t>
            </a:r>
            <a:r>
              <a:rPr lang="ru-RU" b="1" dirty="0">
                <a:solidFill>
                  <a:srgbClr val="007B78"/>
                </a:solidFill>
              </a:rPr>
              <a:t> </a:t>
            </a:r>
            <a:r>
              <a:rPr lang="ru-RU" b="1" dirty="0" err="1">
                <a:solidFill>
                  <a:srgbClr val="007B78"/>
                </a:solidFill>
              </a:rPr>
              <a:t>Търсенето</a:t>
            </a:r>
            <a:endParaRPr lang="en-GB" b="1" dirty="0">
              <a:solidFill>
                <a:srgbClr val="007B78"/>
              </a:solidFill>
            </a:endParaRPr>
          </a:p>
          <a:p>
            <a:pPr marL="1260475" indent="-457200"/>
            <a:r>
              <a:rPr lang="bg-BG" dirty="0"/>
              <a:t>Последвайте връзката, за да </a:t>
            </a:r>
            <a:r>
              <a:rPr lang="ru-RU" b="1" dirty="0" err="1">
                <a:solidFill>
                  <a:srgbClr val="007B78"/>
                </a:solidFill>
              </a:rPr>
              <a:t>Научете</a:t>
            </a:r>
            <a:r>
              <a:rPr lang="ru-RU" b="1" dirty="0">
                <a:solidFill>
                  <a:srgbClr val="007B78"/>
                </a:solidFill>
              </a:rPr>
              <a:t> </a:t>
            </a:r>
            <a:r>
              <a:rPr lang="ru-RU" b="1" dirty="0" err="1">
                <a:solidFill>
                  <a:srgbClr val="007B78"/>
                </a:solidFill>
              </a:rPr>
              <a:t>повече</a:t>
            </a:r>
            <a:r>
              <a:rPr lang="ru-RU" b="1" dirty="0">
                <a:solidFill>
                  <a:srgbClr val="007B78"/>
                </a:solidFill>
              </a:rPr>
              <a:t> за </a:t>
            </a:r>
            <a:r>
              <a:rPr lang="ru-RU" b="1" dirty="0" err="1">
                <a:solidFill>
                  <a:srgbClr val="007B78"/>
                </a:solidFill>
              </a:rPr>
              <a:t>функциите</a:t>
            </a:r>
            <a:r>
              <a:rPr lang="ru-RU" b="1" dirty="0">
                <a:solidFill>
                  <a:srgbClr val="007B78"/>
                </a:solidFill>
              </a:rPr>
              <a:t> на </a:t>
            </a:r>
            <a:r>
              <a:rPr lang="ru-RU" b="1" dirty="0" err="1">
                <a:solidFill>
                  <a:srgbClr val="007B78"/>
                </a:solidFill>
              </a:rPr>
              <a:t>Търсене</a:t>
            </a:r>
            <a:endParaRPr lang="en-GB" b="1" dirty="0">
              <a:solidFill>
                <a:srgbClr val="007B78"/>
              </a:solidFill>
            </a:endParaRPr>
          </a:p>
          <a:p>
            <a:pPr marL="1260475" indent="-457200"/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свободното</a:t>
            </a:r>
            <a:r>
              <a:rPr lang="ru-RU" dirty="0"/>
              <a:t> си </a:t>
            </a:r>
            <a:r>
              <a:rPr lang="ru-RU" dirty="0" err="1"/>
              <a:t>време</a:t>
            </a:r>
            <a:r>
              <a:rPr lang="ru-RU" dirty="0"/>
              <a:t> можете да </a:t>
            </a:r>
            <a:r>
              <a:rPr lang="ru-RU" dirty="0" err="1"/>
              <a:t>гледате</a:t>
            </a:r>
            <a:r>
              <a:rPr lang="ru-RU" dirty="0"/>
              <a:t> и 58-минутния </a:t>
            </a:r>
            <a:r>
              <a:rPr lang="ru-RU" dirty="0" err="1"/>
              <a:t>филм</a:t>
            </a:r>
            <a:r>
              <a:rPr lang="ru-RU" dirty="0"/>
              <a:t> </a:t>
            </a:r>
            <a:r>
              <a:rPr lang="ru-RU" b="1" dirty="0">
                <a:solidFill>
                  <a:srgbClr val="007B78"/>
                </a:solidFill>
              </a:rPr>
              <a:t>"</a:t>
            </a:r>
            <a:r>
              <a:rPr lang="ru-RU" b="1" dirty="0" err="1">
                <a:solidFill>
                  <a:srgbClr val="007B78"/>
                </a:solidFill>
              </a:rPr>
              <a:t>Трилиони</a:t>
            </a:r>
            <a:r>
              <a:rPr lang="ru-RU" b="1" dirty="0">
                <a:solidFill>
                  <a:srgbClr val="007B78"/>
                </a:solidFill>
              </a:rPr>
              <a:t> </a:t>
            </a:r>
            <a:r>
              <a:rPr lang="ru-RU" b="1" dirty="0" err="1">
                <a:solidFill>
                  <a:srgbClr val="007B78"/>
                </a:solidFill>
              </a:rPr>
              <a:t>въпроси</a:t>
            </a:r>
            <a:r>
              <a:rPr lang="ru-RU" b="1" dirty="0">
                <a:solidFill>
                  <a:srgbClr val="007B78"/>
                </a:solidFill>
              </a:rPr>
              <a:t>, без </a:t>
            </a:r>
            <a:r>
              <a:rPr lang="ru-RU" b="1" dirty="0" err="1">
                <a:solidFill>
                  <a:srgbClr val="007B78"/>
                </a:solidFill>
              </a:rPr>
              <a:t>лесни</a:t>
            </a:r>
            <a:r>
              <a:rPr lang="ru-RU" b="1" dirty="0">
                <a:solidFill>
                  <a:srgbClr val="007B78"/>
                </a:solidFill>
              </a:rPr>
              <a:t> отговори": (</a:t>
            </a:r>
            <a:r>
              <a:rPr lang="ru-RU" b="1" dirty="0" err="1">
                <a:solidFill>
                  <a:srgbClr val="007B78"/>
                </a:solidFill>
              </a:rPr>
              <a:t>домашен</a:t>
            </a:r>
            <a:r>
              <a:rPr lang="ru-RU" b="1" dirty="0">
                <a:solidFill>
                  <a:srgbClr val="007B78"/>
                </a:solidFill>
              </a:rPr>
              <a:t>) </a:t>
            </a:r>
            <a:r>
              <a:rPr lang="ru-RU" b="1" dirty="0" err="1">
                <a:solidFill>
                  <a:srgbClr val="007B78"/>
                </a:solidFill>
              </a:rPr>
              <a:t>филм</a:t>
            </a:r>
            <a:r>
              <a:rPr lang="ru-RU" b="1" dirty="0">
                <a:solidFill>
                  <a:srgbClr val="007B78"/>
                </a:solidFill>
              </a:rPr>
              <a:t> за </a:t>
            </a:r>
            <a:r>
              <a:rPr lang="ru-RU" b="1" dirty="0" err="1">
                <a:solidFill>
                  <a:srgbClr val="007B78"/>
                </a:solidFill>
              </a:rPr>
              <a:t>това</a:t>
            </a:r>
            <a:r>
              <a:rPr lang="ru-RU" b="1" dirty="0">
                <a:solidFill>
                  <a:srgbClr val="007B78"/>
                </a:solidFill>
              </a:rPr>
              <a:t> как </a:t>
            </a:r>
            <a:r>
              <a:rPr lang="ru-RU" b="1" dirty="0" err="1">
                <a:solidFill>
                  <a:srgbClr val="007B78"/>
                </a:solidFill>
              </a:rPr>
              <a:t>работи</a:t>
            </a:r>
            <a:r>
              <a:rPr lang="ru-RU" b="1" dirty="0">
                <a:solidFill>
                  <a:srgbClr val="007B78"/>
                </a:solidFill>
              </a:rPr>
              <a:t> </a:t>
            </a:r>
            <a:r>
              <a:rPr lang="ru-RU" b="1" dirty="0" err="1">
                <a:solidFill>
                  <a:srgbClr val="007B78"/>
                </a:solidFill>
              </a:rPr>
              <a:t>търсачката</a:t>
            </a:r>
            <a:r>
              <a:rPr lang="ru-RU" b="1" dirty="0">
                <a:solidFill>
                  <a:srgbClr val="007B78"/>
                </a:solidFill>
              </a:rPr>
              <a:t> на Google</a:t>
            </a:r>
            <a:endParaRPr lang="en-GB" b="1" dirty="0">
              <a:solidFill>
                <a:srgbClr val="007B78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X:\A. ACTIVE PROJECTS\2018 KA2_AE_NO ALTERNATIVE FACTS_UK\IO2 Train the Trainer Format\icons for modules\explore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719455" cy="719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14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Размисъл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0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Въпроси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3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Как да </a:t>
            </a:r>
            <a:r>
              <a:rPr lang="ru-RU" dirty="0" err="1"/>
              <a:t>разпознаете</a:t>
            </a:r>
            <a:r>
              <a:rPr lang="ru-RU" dirty="0"/>
              <a:t>, че </a:t>
            </a:r>
            <a:r>
              <a:rPr lang="ru-RU" dirty="0" err="1"/>
              <a:t>съдържанието</a:t>
            </a:r>
            <a:r>
              <a:rPr lang="ru-RU" dirty="0"/>
              <a:t> (текст/изображение и т.н.) в даден </a:t>
            </a:r>
            <a:r>
              <a:rPr lang="ru-RU" dirty="0" err="1"/>
              <a:t>уебсайт</a:t>
            </a:r>
            <a:r>
              <a:rPr lang="ru-RU" dirty="0"/>
              <a:t> е </a:t>
            </a:r>
            <a:r>
              <a:rPr lang="ru-RU" dirty="0" err="1"/>
              <a:t>хипервръзка</a:t>
            </a:r>
            <a:r>
              <a:rPr lang="ru-RU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да разберете </a:t>
            </a:r>
            <a:r>
              <a:rPr lang="ru-RU" dirty="0" err="1"/>
              <a:t>къде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отведе</a:t>
            </a:r>
            <a:r>
              <a:rPr lang="ru-RU" dirty="0"/>
              <a:t> </a:t>
            </a:r>
            <a:r>
              <a:rPr lang="ru-RU" dirty="0" err="1"/>
              <a:t>хипервръзката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да разберете дали дадена </a:t>
            </a:r>
            <a:r>
              <a:rPr lang="ru-RU" dirty="0" err="1"/>
              <a:t>връзка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отвежда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страница в </a:t>
            </a:r>
            <a:r>
              <a:rPr lang="ru-RU" dirty="0" err="1"/>
              <a:t>същия</a:t>
            </a:r>
            <a:r>
              <a:rPr lang="ru-RU" dirty="0"/>
              <a:t> </a:t>
            </a:r>
            <a:r>
              <a:rPr lang="ru-RU" dirty="0" err="1"/>
              <a:t>уебсайт</a:t>
            </a:r>
            <a:r>
              <a:rPr lang="ru-RU" dirty="0"/>
              <a:t> или </a:t>
            </a:r>
            <a:r>
              <a:rPr lang="ru-RU" dirty="0" err="1"/>
              <a:t>към</a:t>
            </a:r>
            <a:r>
              <a:rPr lang="ru-RU" dirty="0"/>
              <a:t> друг </a:t>
            </a:r>
            <a:r>
              <a:rPr lang="ru-RU" dirty="0" err="1"/>
              <a:t>уебсайт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Какви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някои</a:t>
            </a:r>
            <a:r>
              <a:rPr lang="ru-RU" dirty="0"/>
              <a:t> от начините, по </a:t>
            </a:r>
            <a:r>
              <a:rPr lang="ru-RU" dirty="0" err="1"/>
              <a:t>които</a:t>
            </a:r>
            <a:r>
              <a:rPr lang="ru-RU" dirty="0"/>
              <a:t> можете да се </a:t>
            </a:r>
            <a:r>
              <a:rPr lang="ru-RU" dirty="0" err="1"/>
              <a:t>върнете</a:t>
            </a:r>
            <a:r>
              <a:rPr lang="ru-RU" dirty="0"/>
              <a:t> на </a:t>
            </a:r>
            <a:r>
              <a:rPr lang="ru-RU" dirty="0" err="1"/>
              <a:t>началната</a:t>
            </a:r>
            <a:r>
              <a:rPr lang="ru-RU" dirty="0"/>
              <a:t> страница, </a:t>
            </a:r>
            <a:r>
              <a:rPr lang="ru-RU" dirty="0" err="1"/>
              <a:t>когато</a:t>
            </a:r>
            <a:r>
              <a:rPr lang="ru-RU" dirty="0"/>
              <a:t> се </a:t>
            </a:r>
            <a:r>
              <a:rPr lang="ru-RU" dirty="0" err="1"/>
              <a:t>движите</a:t>
            </a:r>
            <a:r>
              <a:rPr lang="ru-RU" dirty="0"/>
              <a:t> из </a:t>
            </a:r>
            <a:r>
              <a:rPr lang="ru-RU" dirty="0" err="1"/>
              <a:t>уебсайт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Какво</a:t>
            </a:r>
            <a:r>
              <a:rPr lang="ru-RU" dirty="0"/>
              <a:t> можете да </a:t>
            </a:r>
            <a:r>
              <a:rPr lang="ru-RU" dirty="0" err="1"/>
              <a:t>използвате</a:t>
            </a:r>
            <a:r>
              <a:rPr lang="ru-RU" dirty="0"/>
              <a:t>, за да </a:t>
            </a:r>
            <a:r>
              <a:rPr lang="ru-RU" dirty="0" err="1"/>
              <a:t>запаметите</a:t>
            </a:r>
            <a:r>
              <a:rPr lang="ru-RU" dirty="0"/>
              <a:t> </a:t>
            </a:r>
            <a:r>
              <a:rPr lang="ru-RU" dirty="0" err="1"/>
              <a:t>местоположението</a:t>
            </a:r>
            <a:r>
              <a:rPr lang="ru-RU" dirty="0"/>
              <a:t> на </a:t>
            </a:r>
            <a:r>
              <a:rPr lang="ru-RU" dirty="0" err="1"/>
              <a:t>уебстраница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искате</a:t>
            </a:r>
            <a:r>
              <a:rPr lang="ru-RU" dirty="0"/>
              <a:t> да </a:t>
            </a:r>
            <a:r>
              <a:rPr lang="ru-RU" dirty="0" err="1"/>
              <a:t>посещавате</a:t>
            </a:r>
            <a:r>
              <a:rPr lang="ru-RU" dirty="0"/>
              <a:t> </a:t>
            </a:r>
            <a:r>
              <a:rPr lang="ru-RU" dirty="0" err="1"/>
              <a:t>отново</a:t>
            </a:r>
            <a:r>
              <a:rPr lang="ru-RU" dirty="0"/>
              <a:t>/</a:t>
            </a:r>
            <a:r>
              <a:rPr lang="ru-RU" dirty="0" err="1"/>
              <a:t>редовно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можете да разберете дали </a:t>
            </a:r>
            <a:r>
              <a:rPr lang="ru-RU" dirty="0" err="1"/>
              <a:t>собственикът</a:t>
            </a:r>
            <a:r>
              <a:rPr lang="ru-RU" dirty="0"/>
              <a:t> на дадена </a:t>
            </a:r>
            <a:r>
              <a:rPr lang="ru-RU" dirty="0" err="1"/>
              <a:t>уебстраница</a:t>
            </a:r>
            <a:r>
              <a:rPr lang="ru-RU" dirty="0"/>
              <a:t> е платил за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тя</a:t>
            </a:r>
            <a:r>
              <a:rPr lang="ru-RU" dirty="0"/>
              <a:t> да се </a:t>
            </a:r>
            <a:r>
              <a:rPr lang="ru-RU" dirty="0" err="1"/>
              <a:t>появява</a:t>
            </a:r>
            <a:r>
              <a:rPr lang="ru-RU" dirty="0"/>
              <a:t> в </a:t>
            </a:r>
            <a:r>
              <a:rPr lang="ru-RU" dirty="0" err="1"/>
              <a:t>началото</a:t>
            </a:r>
            <a:r>
              <a:rPr lang="ru-RU" dirty="0"/>
              <a:t> на </a:t>
            </a:r>
            <a:r>
              <a:rPr lang="ru-RU" dirty="0" err="1"/>
              <a:t>страниците</a:t>
            </a:r>
            <a:r>
              <a:rPr lang="ru-RU" dirty="0"/>
              <a:t> с </a:t>
            </a:r>
            <a:r>
              <a:rPr lang="ru-RU" dirty="0" err="1"/>
              <a:t>резултати</a:t>
            </a:r>
            <a:r>
              <a:rPr lang="ru-RU" dirty="0"/>
              <a:t> от </a:t>
            </a:r>
            <a:r>
              <a:rPr lang="ru-RU" dirty="0" err="1"/>
              <a:t>търсенето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Кои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някои</a:t>
            </a:r>
            <a:r>
              <a:rPr lang="ru-RU" dirty="0"/>
              <a:t> от начините, по </a:t>
            </a:r>
            <a:r>
              <a:rPr lang="ru-RU" dirty="0" err="1"/>
              <a:t>които</a:t>
            </a:r>
            <a:r>
              <a:rPr lang="ru-RU" dirty="0"/>
              <a:t> можете да решите дали даден сайт или информация,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намерили в интернет, е </a:t>
            </a:r>
            <a:r>
              <a:rPr lang="ru-RU" dirty="0" err="1"/>
              <a:t>надеждна</a:t>
            </a:r>
            <a:r>
              <a:rPr lang="ru-RU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9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Информация за проекта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943065"/>
              </p:ext>
            </p:extLst>
          </p:nvPr>
        </p:nvGraphicFramePr>
        <p:xfrm>
          <a:off x="838199" y="1866265"/>
          <a:ext cx="10587709" cy="4269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670">
                <a:tc gridSpan="2">
                  <a:txBody>
                    <a:bodyPr/>
                    <a:lstStyle/>
                    <a:p>
                      <a:r>
                        <a:rPr lang="bg-BG" dirty="0"/>
                        <a:t>Заглавие на проекта: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7B78"/>
                          </a:solidFill>
                        </a:rPr>
                        <a:t>My e-Start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r>
                        <a:rPr lang="bg-BG" dirty="0"/>
                        <a:t>Номер: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2020-1-DE02-KA204-007410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675">
                <a:tc gridSpan="3">
                  <a:txBody>
                    <a:bodyPr/>
                    <a:lstStyle/>
                    <a:p>
                      <a:r>
                        <a:rPr lang="ru-RU" dirty="0" err="1"/>
                        <a:t>Този</a:t>
                      </a:r>
                      <a:r>
                        <a:rPr lang="ru-RU" dirty="0"/>
                        <a:t> проект е </a:t>
                      </a:r>
                      <a:r>
                        <a:rPr lang="ru-RU" dirty="0" err="1"/>
                        <a:t>финансиран</a:t>
                      </a:r>
                      <a:r>
                        <a:rPr lang="ru-RU" dirty="0"/>
                        <a:t> с </a:t>
                      </a:r>
                      <a:r>
                        <a:rPr lang="ru-RU" dirty="0" err="1"/>
                        <a:t>подкрепата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Европейската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комисия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Настоящата</a:t>
                      </a:r>
                      <a:r>
                        <a:rPr lang="ru-RU" dirty="0"/>
                        <a:t> публикация (</a:t>
                      </a:r>
                      <a:r>
                        <a:rPr lang="ru-RU" dirty="0" err="1"/>
                        <a:t>съобщение</a:t>
                      </a:r>
                      <a:r>
                        <a:rPr lang="ru-RU" dirty="0"/>
                        <a:t>) </a:t>
                      </a:r>
                      <a:r>
                        <a:rPr lang="ru-RU" dirty="0" err="1"/>
                        <a:t>отразява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единствено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възгледите</a:t>
                      </a:r>
                      <a:r>
                        <a:rPr lang="ru-RU" dirty="0"/>
                        <a:t> на автора и </a:t>
                      </a:r>
                      <a:r>
                        <a:rPr lang="ru-RU" dirty="0" err="1"/>
                        <a:t>Комисията</a:t>
                      </a:r>
                      <a:r>
                        <a:rPr lang="ru-RU" dirty="0"/>
                        <a:t> не носи </a:t>
                      </a:r>
                      <a:r>
                        <a:rPr lang="ru-RU" dirty="0" err="1"/>
                        <a:t>отговорност</a:t>
                      </a:r>
                      <a:r>
                        <a:rPr lang="ru-RU" dirty="0"/>
                        <a:t> за </a:t>
                      </a:r>
                      <a:r>
                        <a:rPr lang="ru-RU" dirty="0" err="1"/>
                        <a:t>използването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съдържащата</a:t>
                      </a:r>
                      <a:r>
                        <a:rPr lang="ru-RU" dirty="0"/>
                        <a:t> се в </a:t>
                      </a:r>
                      <a:r>
                        <a:rPr lang="ru-RU" dirty="0" err="1"/>
                        <a:t>нея</a:t>
                      </a:r>
                      <a:r>
                        <a:rPr lang="ru-RU" dirty="0"/>
                        <a:t> информация.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2021 by My e-Start project. This work is licensed under a Creative Commons Attribution-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NonCommercial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ShareAlike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 International License: </a:t>
                      </a:r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http://creativecommons.org/licenses/by-nc-sa/4.0/</a:t>
                      </a:r>
                      <a:endParaRPr lang="en-GB" sz="12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411" y="5209974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3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 – Цели и задачи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/>
              <a:t>Този модул изследва:</a:t>
            </a:r>
          </a:p>
          <a:p>
            <a:r>
              <a:rPr lang="bg-BG" b="1" i="1" dirty="0"/>
              <a:t>Придвижването онлайн </a:t>
            </a:r>
            <a:r>
              <a:rPr lang="en-GB" b="1" dirty="0"/>
              <a:t>–</a:t>
            </a:r>
            <a:r>
              <a:rPr lang="en-GB" dirty="0"/>
              <a:t> </a:t>
            </a:r>
            <a:r>
              <a:rPr lang="ru-RU" dirty="0" err="1"/>
              <a:t>използване</a:t>
            </a:r>
            <a:r>
              <a:rPr lang="ru-RU" dirty="0"/>
              <a:t> на </a:t>
            </a:r>
            <a:r>
              <a:rPr lang="ru-RU" dirty="0" err="1"/>
              <a:t>основните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за онлайн навигация</a:t>
            </a:r>
          </a:p>
          <a:p>
            <a:r>
              <a:rPr lang="ru-RU" b="1" i="1" dirty="0" err="1"/>
              <a:t>Намиране</a:t>
            </a:r>
            <a:r>
              <a:rPr lang="ru-RU" b="1" i="1" dirty="0"/>
              <a:t> на информация </a:t>
            </a:r>
            <a:r>
              <a:rPr lang="ru-RU" i="1" dirty="0"/>
              <a:t>–</a:t>
            </a:r>
            <a:r>
              <a:rPr lang="ru-RU" dirty="0"/>
              <a:t> </a:t>
            </a:r>
            <a:r>
              <a:rPr lang="ru-RU" dirty="0" err="1"/>
              <a:t>използване</a:t>
            </a:r>
            <a:r>
              <a:rPr lang="ru-RU" dirty="0"/>
              <a:t> на прости стратегии за </a:t>
            </a:r>
            <a:r>
              <a:rPr lang="ru-RU" dirty="0" err="1"/>
              <a:t>търсене</a:t>
            </a:r>
            <a:r>
              <a:rPr lang="ru-RU" dirty="0"/>
              <a:t> на информация в интернет</a:t>
            </a:r>
            <a:endParaRPr lang="en-GB" dirty="0"/>
          </a:p>
          <a:p>
            <a:r>
              <a:rPr lang="ru-RU" b="1" i="1" dirty="0" err="1"/>
              <a:t>Разбиране</a:t>
            </a:r>
            <a:r>
              <a:rPr lang="ru-RU" b="1" i="1" dirty="0"/>
              <a:t> и </a:t>
            </a:r>
            <a:r>
              <a:rPr lang="ru-RU" b="1" i="1" dirty="0" err="1"/>
              <a:t>оценяване</a:t>
            </a:r>
            <a:r>
              <a:rPr lang="ru-RU" b="1" i="1" dirty="0"/>
              <a:t> на </a:t>
            </a:r>
            <a:r>
              <a:rPr lang="ru-RU" b="1" i="1" dirty="0" err="1"/>
              <a:t>намереното</a:t>
            </a:r>
            <a:r>
              <a:rPr lang="ru-RU" b="1" i="1" dirty="0"/>
              <a:t> </a:t>
            </a:r>
            <a:r>
              <a:rPr lang="ru-RU" i="1" dirty="0"/>
              <a:t>–</a:t>
            </a:r>
            <a:r>
              <a:rPr lang="ru-RU" dirty="0"/>
              <a:t> </a:t>
            </a:r>
            <a:r>
              <a:rPr lang="ru-RU" dirty="0" err="1"/>
              <a:t>основни</a:t>
            </a:r>
            <a:r>
              <a:rPr lang="ru-RU" dirty="0"/>
              <a:t> концепции за критично </a:t>
            </a:r>
            <a:r>
              <a:rPr lang="ru-RU" dirty="0" err="1"/>
              <a:t>мислене</a:t>
            </a:r>
            <a:r>
              <a:rPr lang="ru-RU" dirty="0"/>
              <a:t> онлайн </a:t>
            </a:r>
            <a:endParaRPr lang="en-GB" dirty="0"/>
          </a:p>
          <a:p>
            <a:r>
              <a:rPr lang="ru-RU" b="1" i="1" dirty="0"/>
              <a:t>Приложения</a:t>
            </a:r>
            <a:r>
              <a:rPr lang="ru-RU" dirty="0"/>
              <a:t> – </a:t>
            </a:r>
            <a:r>
              <a:rPr lang="ru-RU" dirty="0" err="1"/>
              <a:t>въведение</a:t>
            </a:r>
            <a:r>
              <a:rPr lang="ru-RU" dirty="0"/>
              <a:t> в </a:t>
            </a:r>
            <a:r>
              <a:rPr lang="ru-RU" dirty="0" err="1"/>
              <a:t>концепцията</a:t>
            </a:r>
            <a:r>
              <a:rPr lang="ru-RU" dirty="0"/>
              <a:t>, </a:t>
            </a:r>
            <a:r>
              <a:rPr lang="ru-RU" dirty="0" err="1"/>
              <a:t>достъпа</a:t>
            </a:r>
            <a:r>
              <a:rPr lang="ru-RU" dirty="0"/>
              <a:t> и </a:t>
            </a:r>
            <a:r>
              <a:rPr lang="ru-RU" dirty="0" err="1"/>
              <a:t>избора</a:t>
            </a:r>
            <a:r>
              <a:rPr lang="ru-RU" dirty="0"/>
              <a:t> на "приложения".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92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Съдържание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This online module is divided into the following submodules:</a:t>
            </a:r>
            <a:endParaRPr lang="en-GB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Намиране</a:t>
            </a:r>
            <a:r>
              <a:rPr lang="ru-RU" dirty="0"/>
              <a:t> на информация в интернет – </a:t>
            </a:r>
            <a:r>
              <a:rPr lang="ru-RU" dirty="0" err="1"/>
              <a:t>когато</a:t>
            </a:r>
            <a:r>
              <a:rPr lang="ru-RU" dirty="0"/>
              <a:t> знаете уеб адреса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Намиране</a:t>
            </a:r>
            <a:r>
              <a:rPr lang="ru-RU" dirty="0"/>
              <a:t> на информация в интернет – </a:t>
            </a:r>
            <a:r>
              <a:rPr lang="ru-RU" dirty="0" err="1"/>
              <a:t>придвижване</a:t>
            </a:r>
            <a:r>
              <a:rPr lang="ru-RU" dirty="0"/>
              <a:t> в </a:t>
            </a:r>
            <a:r>
              <a:rPr lang="ru-RU" dirty="0" err="1"/>
              <a:t>рамките</a:t>
            </a:r>
            <a:r>
              <a:rPr lang="ru-RU" dirty="0"/>
              <a:t> на </a:t>
            </a:r>
            <a:r>
              <a:rPr lang="ru-RU" dirty="0" err="1"/>
              <a:t>уебсайт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Намиране</a:t>
            </a:r>
            <a:r>
              <a:rPr lang="ru-RU" dirty="0"/>
              <a:t> на информация в интернет – </a:t>
            </a:r>
            <a:r>
              <a:rPr lang="ru-RU" dirty="0" err="1"/>
              <a:t>вътрешни</a:t>
            </a:r>
            <a:r>
              <a:rPr lang="ru-RU" dirty="0"/>
              <a:t>/</a:t>
            </a:r>
            <a:r>
              <a:rPr lang="ru-RU" dirty="0" err="1"/>
              <a:t>външни</a:t>
            </a:r>
            <a:r>
              <a:rPr lang="ru-RU" dirty="0"/>
              <a:t> </a:t>
            </a:r>
            <a:r>
              <a:rPr lang="ru-RU" dirty="0" err="1"/>
              <a:t>връзки</a:t>
            </a:r>
            <a:r>
              <a:rPr lang="ru-RU" dirty="0"/>
              <a:t> и </a:t>
            </a:r>
            <a:r>
              <a:rPr lang="ru-RU" dirty="0" err="1"/>
              <a:t>въвеждане</a:t>
            </a:r>
            <a:r>
              <a:rPr lang="ru-RU" dirty="0"/>
              <a:t> на </a:t>
            </a:r>
            <a:r>
              <a:rPr lang="ru-RU" dirty="0" err="1"/>
              <a:t>концепцията</a:t>
            </a:r>
            <a:r>
              <a:rPr lang="ru-RU" dirty="0"/>
              <a:t> за </a:t>
            </a:r>
            <a:r>
              <a:rPr lang="ru-RU" dirty="0" err="1"/>
              <a:t>сигурен</a:t>
            </a:r>
            <a:r>
              <a:rPr lang="ru-RU" dirty="0"/>
              <a:t> сайт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Намиране</a:t>
            </a:r>
            <a:r>
              <a:rPr lang="ru-RU" dirty="0"/>
              <a:t> на информация в интернет – </a:t>
            </a:r>
            <a:r>
              <a:rPr lang="ru-RU" dirty="0" err="1"/>
              <a:t>когато</a:t>
            </a:r>
            <a:r>
              <a:rPr lang="ru-RU" dirty="0"/>
              <a:t> не знаете уеб адреса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Намиране</a:t>
            </a:r>
            <a:r>
              <a:rPr lang="ru-RU" dirty="0"/>
              <a:t> на информация в интернет – </a:t>
            </a:r>
            <a:r>
              <a:rPr lang="ru-RU" dirty="0" err="1"/>
              <a:t>търсене</a:t>
            </a:r>
            <a:r>
              <a:rPr lang="ru-RU" dirty="0"/>
              <a:t> и </a:t>
            </a:r>
            <a:r>
              <a:rPr lang="ru-RU" dirty="0" err="1"/>
              <a:t>филтриране</a:t>
            </a:r>
            <a:r>
              <a:rPr lang="ru-RU" dirty="0"/>
              <a:t> на информация в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уебсайтове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Може</a:t>
            </a:r>
            <a:r>
              <a:rPr lang="ru-RU" dirty="0"/>
              <a:t> ли да се </a:t>
            </a:r>
            <a:r>
              <a:rPr lang="ru-RU" dirty="0" err="1"/>
              <a:t>вярва</a:t>
            </a:r>
            <a:r>
              <a:rPr lang="ru-RU" dirty="0"/>
              <a:t> на даден </a:t>
            </a:r>
            <a:r>
              <a:rPr lang="ru-RU" dirty="0" err="1"/>
              <a:t>уебсайт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Представяне</a:t>
            </a:r>
            <a:r>
              <a:rPr lang="ru-RU" dirty="0"/>
              <a:t> на приложения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27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Достъп</a:t>
            </a:r>
            <a:r>
              <a:rPr lang="ru-RU" dirty="0"/>
              <a:t> до курса, </a:t>
            </a:r>
            <a:r>
              <a:rPr lang="ru-RU" dirty="0" err="1"/>
              <a:t>Модул</a:t>
            </a:r>
            <a:r>
              <a:rPr lang="ru-RU" dirty="0"/>
              <a:t>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507583" cy="503237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400" dirty="0"/>
              <a:t>В </a:t>
            </a:r>
            <a:r>
              <a:rPr lang="ru-RU" sz="2400" dirty="0" err="1"/>
              <a:t>адресната</a:t>
            </a:r>
            <a:r>
              <a:rPr lang="ru-RU" sz="2400" dirty="0"/>
              <a:t> лента на </a:t>
            </a:r>
            <a:r>
              <a:rPr lang="ru-RU" sz="2400" dirty="0" err="1"/>
              <a:t>браузъра</a:t>
            </a:r>
            <a:r>
              <a:rPr lang="ru-RU" sz="2400" dirty="0"/>
              <a:t> си напишете </a:t>
            </a:r>
            <a:r>
              <a:rPr lang="ru-RU" sz="2400" b="1" dirty="0">
                <a:solidFill>
                  <a:schemeClr val="accent2"/>
                </a:solidFill>
              </a:rPr>
              <a:t>my-eStart.dieberater.com </a:t>
            </a:r>
            <a:r>
              <a:rPr lang="ru-RU" sz="2400" dirty="0"/>
              <a:t>и </a:t>
            </a:r>
            <a:r>
              <a:rPr lang="ru-RU" sz="2400" dirty="0" err="1"/>
              <a:t>натиснете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accent2"/>
                </a:solidFill>
              </a:rPr>
              <a:t>Enter/Go </a:t>
            </a:r>
            <a:r>
              <a:rPr lang="ru-RU" sz="2400" dirty="0"/>
              <a:t>на </a:t>
            </a:r>
            <a:r>
              <a:rPr lang="ru-RU" sz="2400" dirty="0" err="1"/>
              <a:t>клавиатурата</a:t>
            </a:r>
            <a:r>
              <a:rPr lang="ru-RU" sz="2400" dirty="0"/>
              <a:t> си.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400" dirty="0" err="1"/>
              <a:t>Когато</a:t>
            </a:r>
            <a:r>
              <a:rPr lang="ru-RU" sz="2400" dirty="0"/>
              <a:t> </a:t>
            </a:r>
            <a:r>
              <a:rPr lang="ru-RU" sz="2400" dirty="0" err="1"/>
              <a:t>стигнете</a:t>
            </a:r>
            <a:r>
              <a:rPr lang="ru-RU" sz="2400" dirty="0"/>
              <a:t> до </a:t>
            </a:r>
            <a:r>
              <a:rPr lang="ru-RU" sz="2400" dirty="0" err="1"/>
              <a:t>страницата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accent2"/>
                </a:solidFill>
              </a:rPr>
              <a:t>за </a:t>
            </a:r>
            <a:r>
              <a:rPr lang="ru-RU" sz="2400" b="1" dirty="0" err="1">
                <a:solidFill>
                  <a:schemeClr val="accent2"/>
                </a:solidFill>
              </a:rPr>
              <a:t>влизане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dirty="0"/>
              <a:t>в </a:t>
            </a:r>
            <a:r>
              <a:rPr lang="ru-RU" sz="2400" dirty="0" err="1"/>
              <a:t>платформата</a:t>
            </a:r>
            <a:r>
              <a:rPr lang="ru-RU" sz="2400" dirty="0"/>
              <a:t> My e-Start, </a:t>
            </a:r>
            <a:r>
              <a:rPr lang="ru-RU" sz="2400" dirty="0" err="1"/>
              <a:t>използвайте</a:t>
            </a:r>
            <a:r>
              <a:rPr lang="ru-RU" sz="2400" dirty="0"/>
              <a:t> </a:t>
            </a:r>
            <a:r>
              <a:rPr lang="ru-RU" sz="2400" dirty="0" err="1"/>
              <a:t>потребителското</a:t>
            </a:r>
            <a:r>
              <a:rPr lang="ru-RU" sz="2400" dirty="0"/>
              <a:t> </a:t>
            </a:r>
            <a:r>
              <a:rPr lang="ru-RU" sz="2400" dirty="0" err="1"/>
              <a:t>име</a:t>
            </a:r>
            <a:r>
              <a:rPr lang="ru-RU" sz="2400" dirty="0"/>
              <a:t> и </a:t>
            </a:r>
            <a:r>
              <a:rPr lang="ru-RU" sz="2400" dirty="0" err="1"/>
              <a:t>паролата</a:t>
            </a:r>
            <a:r>
              <a:rPr lang="ru-RU" sz="2400" dirty="0"/>
              <a:t>,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dirty="0" err="1"/>
              <a:t>сте</a:t>
            </a:r>
            <a:r>
              <a:rPr lang="ru-RU" sz="2400" dirty="0"/>
              <a:t> </a:t>
            </a:r>
            <a:r>
              <a:rPr lang="ru-RU" sz="2400" dirty="0" err="1"/>
              <a:t>създали</a:t>
            </a:r>
            <a:r>
              <a:rPr lang="ru-RU" sz="2400" dirty="0"/>
              <a:t> при </a:t>
            </a:r>
            <a:r>
              <a:rPr lang="ru-RU" sz="2400" dirty="0" err="1"/>
              <a:t>първата</a:t>
            </a:r>
            <a:r>
              <a:rPr lang="ru-RU" sz="2400" dirty="0"/>
              <a:t> </a:t>
            </a:r>
            <a:r>
              <a:rPr lang="ru-RU" sz="2400" dirty="0" err="1"/>
              <a:t>сесия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400" dirty="0"/>
              <a:t>След </a:t>
            </a:r>
            <a:r>
              <a:rPr lang="ru-RU" sz="2400" dirty="0" err="1"/>
              <a:t>като</a:t>
            </a:r>
            <a:r>
              <a:rPr lang="ru-RU" sz="2400" dirty="0"/>
              <a:t> влезете в </a:t>
            </a:r>
            <a:r>
              <a:rPr lang="ru-RU" sz="2400" dirty="0" err="1"/>
              <a:t>системата</a:t>
            </a:r>
            <a:r>
              <a:rPr lang="ru-RU" sz="2400" dirty="0"/>
              <a:t>, </a:t>
            </a:r>
            <a:r>
              <a:rPr lang="ru-RU" sz="2400" dirty="0" err="1"/>
              <a:t>щракнете</a:t>
            </a:r>
            <a:r>
              <a:rPr lang="ru-RU" sz="2400" dirty="0"/>
              <a:t>/</a:t>
            </a:r>
            <a:r>
              <a:rPr lang="ru-RU" sz="2400" dirty="0" err="1"/>
              <a:t>докоснете</a:t>
            </a:r>
            <a:r>
              <a:rPr lang="ru-RU" sz="2400" dirty="0"/>
              <a:t> бутона </a:t>
            </a:r>
            <a:r>
              <a:rPr lang="ru-RU" sz="2400" b="1" dirty="0">
                <a:solidFill>
                  <a:schemeClr val="accent2"/>
                </a:solidFill>
              </a:rPr>
              <a:t>Access</a:t>
            </a:r>
            <a:r>
              <a:rPr lang="ru-RU" sz="2400" dirty="0"/>
              <a:t> (</a:t>
            </a:r>
            <a:r>
              <a:rPr lang="ru-RU" sz="2400" dirty="0" err="1"/>
              <a:t>Достъп</a:t>
            </a:r>
            <a:r>
              <a:rPr lang="ru-RU" sz="2400" dirty="0"/>
              <a:t>) под </a:t>
            </a:r>
            <a:r>
              <a:rPr lang="ru-RU" sz="2400" dirty="0" err="1"/>
              <a:t>изображението</a:t>
            </a:r>
            <a:r>
              <a:rPr lang="ru-RU" sz="2400" dirty="0"/>
              <a:t> с флага на </a:t>
            </a:r>
            <a:r>
              <a:rPr lang="ru-RU" sz="2400" dirty="0" err="1"/>
              <a:t>езика</a:t>
            </a:r>
            <a:r>
              <a:rPr lang="ru-RU" sz="2400" dirty="0"/>
              <a:t>, </a:t>
            </a:r>
            <a:r>
              <a:rPr lang="ru-RU" sz="2400" dirty="0" err="1"/>
              <a:t>който</a:t>
            </a:r>
            <a:r>
              <a:rPr lang="ru-RU" sz="2400" dirty="0"/>
              <a:t> желаете да </a:t>
            </a:r>
            <a:r>
              <a:rPr lang="ru-RU" sz="2400" dirty="0" err="1"/>
              <a:t>използвате</a:t>
            </a:r>
            <a:r>
              <a:rPr lang="ru-RU" sz="2400" dirty="0"/>
              <a:t> (например </a:t>
            </a:r>
            <a:r>
              <a:rPr lang="ru-RU" sz="2400" b="1" dirty="0">
                <a:solidFill>
                  <a:schemeClr val="accent2"/>
                </a:solidFill>
              </a:rPr>
              <a:t>EN</a:t>
            </a:r>
            <a:r>
              <a:rPr lang="ru-RU" sz="2400" dirty="0"/>
              <a:t>)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400" dirty="0"/>
              <a:t>Кликнете/</a:t>
            </a:r>
            <a:r>
              <a:rPr lang="ru-RU" sz="2400" dirty="0" err="1"/>
              <a:t>докоснете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007B78"/>
                </a:solidFill>
              </a:rPr>
              <a:t>Модул</a:t>
            </a:r>
            <a:r>
              <a:rPr lang="ru-RU" sz="2400" b="1" dirty="0">
                <a:solidFill>
                  <a:srgbClr val="007B78"/>
                </a:solidFill>
              </a:rPr>
              <a:t> 1 – </a:t>
            </a:r>
            <a:r>
              <a:rPr lang="ru-RU" sz="2400" b="1" dirty="0" err="1">
                <a:solidFill>
                  <a:srgbClr val="007B78"/>
                </a:solidFill>
              </a:rPr>
              <a:t>Браузване</a:t>
            </a:r>
            <a:r>
              <a:rPr lang="ru-RU" sz="2400" b="1" dirty="0">
                <a:solidFill>
                  <a:srgbClr val="007B78"/>
                </a:solidFill>
              </a:rPr>
              <a:t>, </a:t>
            </a:r>
            <a:r>
              <a:rPr lang="ru-RU" sz="2400" b="1">
                <a:solidFill>
                  <a:srgbClr val="007B78"/>
                </a:solidFill>
              </a:rPr>
              <a:t>търсене </a:t>
            </a:r>
            <a:r>
              <a:rPr lang="ru-RU" sz="2400" b="1" dirty="0">
                <a:solidFill>
                  <a:srgbClr val="007B78"/>
                </a:solidFill>
              </a:rPr>
              <a:t>и </a:t>
            </a:r>
            <a:r>
              <a:rPr lang="ru-RU" sz="2400" b="1" dirty="0" err="1">
                <a:solidFill>
                  <a:srgbClr val="007B78"/>
                </a:solidFill>
              </a:rPr>
              <a:t>намиране</a:t>
            </a:r>
            <a:r>
              <a:rPr lang="ru-RU" sz="2400" b="1" dirty="0">
                <a:solidFill>
                  <a:srgbClr val="007B78"/>
                </a:solidFill>
              </a:rPr>
              <a:t> на информация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400" dirty="0"/>
              <a:t>Кликнете/</a:t>
            </a:r>
            <a:r>
              <a:rPr lang="ru-RU" sz="2400" dirty="0" err="1"/>
              <a:t>докоснете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007B78"/>
                </a:solidFill>
              </a:rPr>
              <a:t>1.1 </a:t>
            </a:r>
            <a:r>
              <a:rPr lang="bg-BG" sz="2400" b="1" dirty="0">
                <a:solidFill>
                  <a:srgbClr val="007B78"/>
                </a:solidFill>
              </a:rPr>
              <a:t>Въведение</a:t>
            </a:r>
            <a:endParaRPr lang="en-GB" sz="2400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400" dirty="0" err="1"/>
              <a:t>Работете</a:t>
            </a:r>
            <a:r>
              <a:rPr lang="ru-RU" sz="2400" dirty="0"/>
              <a:t>, </a:t>
            </a:r>
            <a:r>
              <a:rPr lang="ru-RU" sz="2400" dirty="0" err="1"/>
              <a:t>докато</a:t>
            </a:r>
            <a:r>
              <a:rPr lang="ru-RU" sz="2400" dirty="0"/>
              <a:t> </a:t>
            </a:r>
            <a:r>
              <a:rPr lang="ru-RU" sz="2400" dirty="0" err="1"/>
              <a:t>завършите</a:t>
            </a:r>
            <a:r>
              <a:rPr lang="ru-RU" sz="2400" dirty="0"/>
              <a:t> </a:t>
            </a:r>
            <a:r>
              <a:rPr lang="ru-RU" sz="2400" dirty="0" err="1"/>
              <a:t>всички</a:t>
            </a:r>
            <a:r>
              <a:rPr lang="ru-RU" sz="2400" dirty="0"/>
              <a:t> раздели от </a:t>
            </a:r>
            <a:r>
              <a:rPr lang="ru-RU" sz="2400" b="1" dirty="0">
                <a:solidFill>
                  <a:schemeClr val="accent2"/>
                </a:solidFill>
              </a:rPr>
              <a:t>1.1</a:t>
            </a:r>
            <a:r>
              <a:rPr lang="ru-RU" sz="2400" dirty="0"/>
              <a:t> до </a:t>
            </a:r>
            <a:r>
              <a:rPr lang="ru-RU" sz="2400" b="1" dirty="0">
                <a:solidFill>
                  <a:schemeClr val="accent2"/>
                </a:solidFill>
              </a:rPr>
              <a:t>1.8</a:t>
            </a:r>
          </a:p>
          <a:p>
            <a:pPr marL="1436688" indent="-901700">
              <a:lnSpc>
                <a:spcPct val="110000"/>
              </a:lnSpc>
              <a:buNone/>
            </a:pPr>
            <a:r>
              <a:rPr lang="ru-RU" sz="2400" b="1" dirty="0">
                <a:solidFill>
                  <a:srgbClr val="007B78"/>
                </a:solidFill>
              </a:rPr>
              <a:t>ЗАБЕЛЕЖКА</a:t>
            </a:r>
            <a:r>
              <a:rPr lang="ru-RU" sz="2400" dirty="0"/>
              <a:t>: за </a:t>
            </a:r>
            <a:r>
              <a:rPr lang="ru-RU" sz="2400" dirty="0" err="1"/>
              <a:t>допълнителна</a:t>
            </a:r>
            <a:r>
              <a:rPr lang="ru-RU" sz="2400" dirty="0"/>
              <a:t> </a:t>
            </a:r>
            <a:r>
              <a:rPr lang="ru-RU" sz="2400" dirty="0" err="1"/>
              <a:t>помощ</a:t>
            </a:r>
            <a:r>
              <a:rPr lang="ru-RU" sz="2400" dirty="0"/>
              <a:t> се </a:t>
            </a:r>
            <a:r>
              <a:rPr lang="ru-RU" sz="2400" dirty="0" err="1"/>
              <a:t>обърнете</a:t>
            </a:r>
            <a:r>
              <a:rPr lang="ru-RU" sz="2400" dirty="0"/>
              <a:t> </a:t>
            </a:r>
            <a:r>
              <a:rPr lang="ru-RU" sz="2400" dirty="0" err="1"/>
              <a:t>към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007B78"/>
                </a:solidFill>
              </a:rPr>
              <a:t>Ръководството</a:t>
            </a:r>
            <a:r>
              <a:rPr lang="ru-RU" sz="2400" b="1" dirty="0">
                <a:solidFill>
                  <a:srgbClr val="007B78"/>
                </a:solidFill>
              </a:rPr>
              <a:t> за курса </a:t>
            </a:r>
            <a:r>
              <a:rPr lang="ru-RU" sz="2400" dirty="0"/>
              <a:t>или ме </a:t>
            </a:r>
            <a:r>
              <a:rPr lang="ru-RU" sz="2400" dirty="0" err="1"/>
              <a:t>помолете</a:t>
            </a:r>
            <a:r>
              <a:rPr lang="ru-RU" sz="2400" dirty="0"/>
              <a:t> за </a:t>
            </a:r>
            <a:r>
              <a:rPr lang="ru-RU" sz="2400" dirty="0" err="1"/>
              <a:t>помощ</a:t>
            </a:r>
            <a:r>
              <a:rPr lang="ru-RU" sz="2400" dirty="0"/>
              <a:t>!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 startAt="7"/>
            </a:pPr>
            <a:r>
              <a:rPr lang="ru-RU" sz="2400" dirty="0" err="1"/>
              <a:t>Когато</a:t>
            </a:r>
            <a:r>
              <a:rPr lang="ru-RU" sz="2400" dirty="0"/>
              <a:t> приключите, можете да </a:t>
            </a:r>
            <a:r>
              <a:rPr lang="ru-RU" sz="2400" b="1" dirty="0" err="1">
                <a:solidFill>
                  <a:schemeClr val="accent2"/>
                </a:solidFill>
              </a:rPr>
              <a:t>излезете</a:t>
            </a:r>
            <a:r>
              <a:rPr lang="ru-RU" sz="2400" b="1" dirty="0">
                <a:solidFill>
                  <a:schemeClr val="accent2"/>
                </a:solidFill>
              </a:rPr>
              <a:t> от </a:t>
            </a:r>
            <a:r>
              <a:rPr lang="ru-RU" sz="2400" b="1" dirty="0" err="1">
                <a:solidFill>
                  <a:schemeClr val="accent2"/>
                </a:solidFill>
              </a:rPr>
              <a:t>системата</a:t>
            </a:r>
            <a:endParaRPr lang="en-GB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6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Затвърждаване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1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Допълнително практикуване на наученото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fontScale="77500" lnSpcReduction="20000"/>
          </a:bodyPr>
          <a:lstStyle/>
          <a:p>
            <a:pPr marL="803275" indent="0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1:</a:t>
            </a:r>
          </a:p>
          <a:p>
            <a:pPr marL="803275" indent="0">
              <a:buNone/>
            </a:pPr>
            <a:r>
              <a:rPr lang="bg-BG" dirty="0"/>
              <a:t>Отидете на уебсайта </a:t>
            </a:r>
            <a:r>
              <a:rPr lang="en-GB" b="1" dirty="0">
                <a:solidFill>
                  <a:srgbClr val="007B78"/>
                </a:solidFill>
              </a:rPr>
              <a:t>my-estart.eu</a:t>
            </a:r>
            <a:r>
              <a:rPr lang="en-GB" dirty="0"/>
              <a:t> </a:t>
            </a:r>
            <a:r>
              <a:rPr lang="bg-BG" dirty="0"/>
              <a:t>и отговорете на следното:</a:t>
            </a:r>
            <a:endParaRPr lang="en-GB" dirty="0"/>
          </a:p>
          <a:p>
            <a:pPr marL="1260475" indent="-457200"/>
            <a:r>
              <a:rPr lang="ru-RU" dirty="0"/>
              <a:t>В кои </a:t>
            </a:r>
            <a:r>
              <a:rPr lang="ru-RU" dirty="0" err="1"/>
              <a:t>държави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базирани</a:t>
            </a:r>
            <a:r>
              <a:rPr lang="ru-RU" dirty="0"/>
              <a:t> 6-те </a:t>
            </a:r>
            <a:r>
              <a:rPr lang="ru-RU" dirty="0" err="1"/>
              <a:t>партньора</a:t>
            </a:r>
            <a:r>
              <a:rPr lang="ru-RU" dirty="0"/>
              <a:t>?</a:t>
            </a:r>
            <a:endParaRPr lang="en-GB" dirty="0"/>
          </a:p>
          <a:p>
            <a:pPr marL="1260475" indent="-457200"/>
            <a:r>
              <a:rPr lang="ru-RU" dirty="0" err="1"/>
              <a:t>През</a:t>
            </a:r>
            <a:r>
              <a:rPr lang="ru-RU" dirty="0"/>
              <a:t> март 2021 г. My e-Start </a:t>
            </a:r>
            <a:r>
              <a:rPr lang="ru-RU" dirty="0" err="1"/>
              <a:t>сподели</a:t>
            </a:r>
            <a:r>
              <a:rPr lang="ru-RU" dirty="0"/>
              <a:t> новина за </a:t>
            </a:r>
            <a:r>
              <a:rPr lang="ru-RU" dirty="0" err="1"/>
              <a:t>своето</a:t>
            </a:r>
            <a:r>
              <a:rPr lang="ru-RU" dirty="0"/>
              <a:t> </a:t>
            </a:r>
            <a:r>
              <a:rPr lang="ru-RU" dirty="0" err="1"/>
              <a:t>транснационално</a:t>
            </a:r>
            <a:r>
              <a:rPr lang="ru-RU" dirty="0"/>
              <a:t> </a:t>
            </a:r>
            <a:r>
              <a:rPr lang="ru-RU" dirty="0" err="1"/>
              <a:t>изследване</a:t>
            </a:r>
            <a:r>
              <a:rPr lang="ru-RU" dirty="0"/>
              <a:t>. Кой е </a:t>
            </a:r>
            <a:r>
              <a:rPr lang="ru-RU" dirty="0" err="1"/>
              <a:t>посочен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съавтор</a:t>
            </a:r>
            <a:r>
              <a:rPr lang="ru-RU" dirty="0"/>
              <a:t> на доклада за BUPNET?</a:t>
            </a:r>
            <a:endParaRPr lang="en-GB" dirty="0"/>
          </a:p>
          <a:p>
            <a:pPr marL="809625" indent="0">
              <a:buNone/>
            </a:pPr>
            <a:endParaRPr lang="en-GB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2:</a:t>
            </a:r>
          </a:p>
          <a:p>
            <a:pPr marL="809625" indent="0">
              <a:buNone/>
            </a:pPr>
            <a:r>
              <a:rPr lang="ru-RU" dirty="0"/>
              <a:t>Решили </a:t>
            </a:r>
            <a:r>
              <a:rPr lang="ru-RU" dirty="0" err="1"/>
              <a:t>сте</a:t>
            </a:r>
            <a:r>
              <a:rPr lang="ru-RU" dirty="0"/>
              <a:t> да </a:t>
            </a:r>
            <a:r>
              <a:rPr lang="ru-RU" dirty="0" err="1"/>
              <a:t>отседнете</a:t>
            </a:r>
            <a:r>
              <a:rPr lang="ru-RU" dirty="0"/>
              <a:t> в Лондон за 2 </a:t>
            </a:r>
            <a:r>
              <a:rPr lang="ru-RU" dirty="0" err="1"/>
              <a:t>нощувки</a:t>
            </a:r>
            <a:r>
              <a:rPr lang="ru-RU" dirty="0"/>
              <a:t> – </a:t>
            </a:r>
            <a:r>
              <a:rPr lang="ru-RU" dirty="0" err="1"/>
              <a:t>пътувате</a:t>
            </a:r>
            <a:r>
              <a:rPr lang="ru-RU" dirty="0"/>
              <a:t> в </a:t>
            </a:r>
            <a:r>
              <a:rPr lang="ru-RU" dirty="0" err="1"/>
              <a:t>петък</a:t>
            </a:r>
            <a:r>
              <a:rPr lang="ru-RU" dirty="0"/>
              <a:t>, след </a:t>
            </a:r>
            <a:r>
              <a:rPr lang="ru-RU" dirty="0" err="1"/>
              <a:t>няколко</a:t>
            </a:r>
            <a:r>
              <a:rPr lang="ru-RU" dirty="0"/>
              <a:t> </a:t>
            </a:r>
            <a:r>
              <a:rPr lang="ru-RU" dirty="0" err="1"/>
              <a:t>седмици</a:t>
            </a:r>
            <a:r>
              <a:rPr lang="ru-RU" dirty="0"/>
              <a:t>. И </a:t>
            </a:r>
            <a:r>
              <a:rPr lang="ru-RU" dirty="0" err="1"/>
              <a:t>така</a:t>
            </a:r>
            <a:r>
              <a:rPr lang="ru-RU" dirty="0"/>
              <a:t>, как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стигнете</a:t>
            </a:r>
            <a:r>
              <a:rPr lang="ru-RU" dirty="0"/>
              <a:t> дотам?</a:t>
            </a:r>
            <a:endParaRPr lang="en-GB" dirty="0"/>
          </a:p>
          <a:p>
            <a:pPr marL="1266825" indent="-457200"/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в </a:t>
            </a:r>
            <a:r>
              <a:rPr lang="ru-RU" dirty="0" err="1"/>
              <a:t>Обединеното</a:t>
            </a:r>
            <a:r>
              <a:rPr lang="ru-RU" dirty="0"/>
              <a:t> </a:t>
            </a:r>
            <a:r>
              <a:rPr lang="ru-RU" dirty="0" err="1"/>
              <a:t>кралство</a:t>
            </a:r>
            <a:r>
              <a:rPr lang="ru-RU" dirty="0"/>
              <a:t>, </a:t>
            </a:r>
            <a:r>
              <a:rPr lang="ru-RU" dirty="0" err="1"/>
              <a:t>предлагаме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да </a:t>
            </a:r>
            <a:r>
              <a:rPr lang="ru-RU" dirty="0" err="1"/>
              <a:t>търсите</a:t>
            </a:r>
            <a:r>
              <a:rPr lang="ru-RU" dirty="0"/>
              <a:t> </a:t>
            </a:r>
            <a:r>
              <a:rPr lang="ru-RU" dirty="0" err="1"/>
              <a:t>влакове</a:t>
            </a:r>
            <a:r>
              <a:rPr lang="ru-RU" dirty="0"/>
              <a:t> чрез сайта</a:t>
            </a:r>
            <a:r>
              <a:rPr lang="en-GB" dirty="0"/>
              <a:t> </a:t>
            </a:r>
            <a:r>
              <a:rPr lang="en-GB" b="1" dirty="0">
                <a:solidFill>
                  <a:srgbClr val="007B78"/>
                </a:solidFill>
              </a:rPr>
              <a:t>thetrainline.com</a:t>
            </a:r>
          </a:p>
          <a:p>
            <a:pPr marL="1266825" indent="-457200"/>
            <a:r>
              <a:rPr lang="ru-RU" dirty="0"/>
              <a:t>От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държави</a:t>
            </a:r>
            <a:r>
              <a:rPr lang="ru-RU" dirty="0"/>
              <a:t> можете да </a:t>
            </a:r>
            <a:r>
              <a:rPr lang="ru-RU" dirty="0" err="1"/>
              <a:t>използвате</a:t>
            </a:r>
            <a:r>
              <a:rPr lang="ru-RU" dirty="0"/>
              <a:t> един/два от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варианти</a:t>
            </a:r>
            <a:r>
              <a:rPr lang="ru-RU" dirty="0"/>
              <a:t>:</a:t>
            </a:r>
          </a:p>
          <a:p>
            <a:pPr marL="1266825" indent="-457200"/>
            <a:endParaRPr lang="en-GB" dirty="0"/>
          </a:p>
          <a:p>
            <a:pPr marL="1499025" lvl="1" indent="-457200"/>
            <a:r>
              <a:rPr lang="en-GB" b="1" dirty="0">
                <a:solidFill>
                  <a:srgbClr val="007B78"/>
                </a:solidFill>
              </a:rPr>
              <a:t>skyscanner.net</a:t>
            </a:r>
          </a:p>
          <a:p>
            <a:pPr marL="1499025" lvl="1" indent="-457200"/>
            <a:r>
              <a:rPr lang="en-GB" b="1" dirty="0">
                <a:solidFill>
                  <a:srgbClr val="007B78"/>
                </a:solidFill>
              </a:rPr>
              <a:t>kayak.co.uk/flights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497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2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Допълнително практикуване на наученото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25" indent="0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3:</a:t>
            </a:r>
          </a:p>
          <a:p>
            <a:pPr marL="809625" indent="0">
              <a:buNone/>
            </a:pPr>
            <a:r>
              <a:rPr lang="ru-RU" dirty="0" err="1"/>
              <a:t>Защо</a:t>
            </a:r>
            <a:r>
              <a:rPr lang="ru-RU" dirty="0"/>
              <a:t> да не </a:t>
            </a:r>
            <a:r>
              <a:rPr lang="ru-RU" dirty="0" err="1"/>
              <a:t>потърсите</a:t>
            </a:r>
            <a:r>
              <a:rPr lang="ru-RU" dirty="0"/>
              <a:t> в Google </a:t>
            </a:r>
            <a:r>
              <a:rPr lang="ru-RU" dirty="0" err="1"/>
              <a:t>някои</a:t>
            </a:r>
            <a:r>
              <a:rPr lang="ru-RU" dirty="0"/>
              <a:t> от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възможности</a:t>
            </a:r>
            <a:r>
              <a:rPr lang="ru-RU" dirty="0"/>
              <a:t> за </a:t>
            </a:r>
            <a:r>
              <a:rPr lang="ru-RU" dirty="0" err="1"/>
              <a:t>пътуването</a:t>
            </a:r>
            <a:r>
              <a:rPr lang="ru-RU" dirty="0"/>
              <a:t> си до Лондон...</a:t>
            </a:r>
          </a:p>
          <a:p>
            <a:pPr marL="809625" indent="0">
              <a:buNone/>
            </a:pPr>
            <a:endParaRPr lang="en-GB" dirty="0"/>
          </a:p>
          <a:p>
            <a:pPr marL="1266825" indent="-457200"/>
            <a:r>
              <a:rPr lang="ru-RU" dirty="0" err="1"/>
              <a:t>ресторант</a:t>
            </a:r>
            <a:r>
              <a:rPr lang="ru-RU" dirty="0"/>
              <a:t> за вечеря в </a:t>
            </a:r>
            <a:r>
              <a:rPr lang="ru-RU" dirty="0" err="1"/>
              <a:t>петък</a:t>
            </a:r>
            <a:r>
              <a:rPr lang="ru-RU" dirty="0"/>
              <a:t> вечер в </a:t>
            </a:r>
            <a:r>
              <a:rPr lang="ru-RU" dirty="0" err="1"/>
              <a:t>Ковънт</a:t>
            </a:r>
            <a:r>
              <a:rPr lang="ru-RU" dirty="0"/>
              <a:t> </a:t>
            </a:r>
            <a:r>
              <a:rPr lang="ru-RU" dirty="0" err="1"/>
              <a:t>Гардън</a:t>
            </a:r>
            <a:endParaRPr lang="ru-RU" dirty="0"/>
          </a:p>
          <a:p>
            <a:pPr marL="1266825" indent="-457200"/>
            <a:endParaRPr lang="en-GB" dirty="0"/>
          </a:p>
          <a:p>
            <a:pPr marL="1266825" indent="-457200"/>
            <a:r>
              <a:rPr lang="ru-RU" dirty="0" err="1"/>
              <a:t>пътуване</a:t>
            </a:r>
            <a:r>
              <a:rPr lang="ru-RU" dirty="0"/>
              <a:t> с </a:t>
            </a:r>
            <a:r>
              <a:rPr lang="ru-RU" dirty="0" err="1"/>
              <a:t>лондонското</a:t>
            </a:r>
            <a:r>
              <a:rPr lang="ru-RU" dirty="0"/>
              <a:t> метро от </a:t>
            </a:r>
            <a:r>
              <a:rPr lang="ru-RU" dirty="0" err="1"/>
              <a:t>летището</a:t>
            </a:r>
            <a:r>
              <a:rPr lang="ru-RU" dirty="0"/>
              <a:t>/</a:t>
            </a:r>
            <a:r>
              <a:rPr lang="ru-RU" dirty="0" err="1"/>
              <a:t>станцията</a:t>
            </a:r>
            <a:r>
              <a:rPr lang="ru-RU" dirty="0"/>
              <a:t> до </a:t>
            </a:r>
            <a:r>
              <a:rPr lang="ru-RU" dirty="0" err="1"/>
              <a:t>Ковънт</a:t>
            </a:r>
            <a:r>
              <a:rPr lang="ru-RU" dirty="0"/>
              <a:t> </a:t>
            </a:r>
            <a:r>
              <a:rPr lang="ru-RU" dirty="0" err="1"/>
              <a:t>Гардън</a:t>
            </a:r>
            <a:endParaRPr lang="ru-RU" dirty="0"/>
          </a:p>
          <a:p>
            <a:pPr marL="1266825" indent="-457200"/>
            <a:endParaRPr lang="en-GB" dirty="0"/>
          </a:p>
          <a:p>
            <a:pPr marL="1266825" indent="-457200"/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0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Надграждане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01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917</Words>
  <Application>Microsoft Office PowerPoint</Application>
  <PresentationFormat>Widescreen</PresentationFormat>
  <Paragraphs>88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 Theme</vt:lpstr>
      <vt:lpstr>Модул 1: Браузване, търсене и намиране на информация</vt:lpstr>
      <vt:lpstr>Информация за проекта</vt:lpstr>
      <vt:lpstr>Въведение – Цели и задачи</vt:lpstr>
      <vt:lpstr>Съдържание</vt:lpstr>
      <vt:lpstr>Достъп до курса, Модул 1</vt:lpstr>
      <vt:lpstr>Затвърждаване</vt:lpstr>
      <vt:lpstr>Допълнително практикуване на наученото</vt:lpstr>
      <vt:lpstr>Допълнително практикуване на наученото</vt:lpstr>
      <vt:lpstr>Надграждане</vt:lpstr>
      <vt:lpstr>Дейности за надграждане на обучението</vt:lpstr>
      <vt:lpstr>Изследване, за да разширите обучението си</vt:lpstr>
      <vt:lpstr>Размисъл</vt:lpstr>
      <vt:lpstr>Въпроси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Rawling</dc:creator>
  <cp:lastModifiedBy>Stephany Kostova</cp:lastModifiedBy>
  <cp:revision>186</cp:revision>
  <dcterms:created xsi:type="dcterms:W3CDTF">2021-09-15T08:24:32Z</dcterms:created>
  <dcterms:modified xsi:type="dcterms:W3CDTF">2022-08-23T16:37:38Z</dcterms:modified>
</cp:coreProperties>
</file>