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5" r:id="rId2"/>
    <p:sldId id="295" r:id="rId3"/>
    <p:sldId id="329" r:id="rId4"/>
    <p:sldId id="308" r:id="rId5"/>
    <p:sldId id="330" r:id="rId6"/>
    <p:sldId id="354" r:id="rId7"/>
    <p:sldId id="332" r:id="rId8"/>
    <p:sldId id="287" r:id="rId9"/>
    <p:sldId id="331" r:id="rId10"/>
    <p:sldId id="333" r:id="rId11"/>
    <p:sldId id="335" r:id="rId12"/>
    <p:sldId id="336" r:id="rId13"/>
    <p:sldId id="337" r:id="rId14"/>
    <p:sldId id="334" r:id="rId15"/>
    <p:sldId id="341" r:id="rId16"/>
    <p:sldId id="342" r:id="rId17"/>
    <p:sldId id="343" r:id="rId18"/>
    <p:sldId id="348" r:id="rId19"/>
    <p:sldId id="344" r:id="rId20"/>
    <p:sldId id="349" r:id="rId21"/>
    <p:sldId id="345" r:id="rId22"/>
    <p:sldId id="350" r:id="rId23"/>
    <p:sldId id="346" r:id="rId24"/>
    <p:sldId id="351" r:id="rId25"/>
    <p:sldId id="339" r:id="rId26"/>
    <p:sldId id="340" r:id="rId27"/>
    <p:sldId id="347" r:id="rId28"/>
    <p:sldId id="352" r:id="rId29"/>
    <p:sldId id="35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y Hale" initials="SH" lastIdx="3" clrIdx="0">
    <p:extLst>
      <p:ext uri="{19B8F6BF-5375-455C-9EA6-DF929625EA0E}">
        <p15:presenceInfo xmlns:p15="http://schemas.microsoft.com/office/powerpoint/2012/main" userId="S-1-5-21-2237819754-2943684220-2540195508-1001" providerId="AD"/>
      </p:ext>
    </p:extLst>
  </p:cmAuthor>
  <p:cmAuthor id="2" name="Jackie Rawling" initials="JR" lastIdx="5" clrIdx="1">
    <p:extLst>
      <p:ext uri="{19B8F6BF-5375-455C-9EA6-DF929625EA0E}">
        <p15:presenceInfo xmlns:p15="http://schemas.microsoft.com/office/powerpoint/2012/main" userId="Jackie Rawl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78"/>
    <a:srgbClr val="49E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707" autoAdjust="0"/>
  </p:normalViewPr>
  <p:slideViewPr>
    <p:cSldViewPr snapToGrid="0">
      <p:cViewPr varScale="1">
        <p:scale>
          <a:sx n="84" d="100"/>
          <a:sy n="84" d="100"/>
        </p:scale>
        <p:origin x="79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C6CBF-3C55-4217-AD10-4087DC211892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5CED2-B538-4537-A051-CCB78BDD5AC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91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93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306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503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53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802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36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081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8711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600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317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370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44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316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056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132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990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949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080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3600F-33CD-4F1B-A33F-52C7884D86F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309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3833" y="2272968"/>
            <a:ext cx="9144000" cy="2244532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3833" y="4609575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 rot="5400000">
            <a:off x="6019634" y="-5452367"/>
            <a:ext cx="720000" cy="11624733"/>
          </a:xfrm>
          <a:prstGeom prst="rect">
            <a:avLst/>
          </a:prstGeom>
          <a:solidFill>
            <a:srgbClr val="007B78"/>
          </a:solidFill>
          <a:ln>
            <a:solidFill>
              <a:srgbClr val="007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0" t="29961" r="16797" b="31128"/>
          <a:stretch/>
        </p:blipFill>
        <p:spPr>
          <a:xfrm>
            <a:off x="9436099" y="812076"/>
            <a:ext cx="2573375" cy="136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15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365125"/>
            <a:ext cx="10617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438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9030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074" y="365125"/>
            <a:ext cx="106267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2444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2751667"/>
            <a:ext cx="10610850" cy="181080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4589463"/>
            <a:ext cx="106108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326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074" y="365125"/>
            <a:ext cx="106267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3919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65125"/>
            <a:ext cx="106314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2241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65125"/>
            <a:ext cx="106299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07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739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76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061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365125"/>
            <a:ext cx="10633800" cy="1325563"/>
          </a:xfrm>
          <a:prstGeom prst="rect">
            <a:avLst/>
          </a:prstGeom>
          <a:solidFill>
            <a:srgbClr val="49E8D9">
              <a:alpha val="4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720000" cy="6858000"/>
          </a:xfrm>
          <a:prstGeom prst="rect">
            <a:avLst/>
          </a:prstGeom>
          <a:solidFill>
            <a:srgbClr val="007B78"/>
          </a:solidFill>
          <a:ln>
            <a:solidFill>
              <a:srgbClr val="007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21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B78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B78"/>
        </a:buClr>
        <a:buSzPct val="8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B78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B78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B78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Ενότητα </a:t>
            </a:r>
            <a:r>
              <a:rPr lang="en-GB" dirty="0"/>
              <a:t>6: </a:t>
            </a:r>
            <a:r>
              <a:rPr lang="el-GR" dirty="0"/>
              <a:t>Ηλεκτρονικό εμπόριο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Το διαδικτυακό μάθημα My e-Start – σας εξοπλίζει με τις βασικές ψηφιακές δεξιότητες για να χρησιμοποιήσετε τις πιο κοινές υπηρεσίες ηλεκτρονικής διακυβέρνησης και ηλεκτρονικού εμπορίου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73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Επέκταση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70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Δραστηριότητες για την επέκταση όσων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3275" indent="0">
              <a:buNone/>
            </a:pPr>
            <a:r>
              <a:rPr lang="el-GR" b="1" dirty="0">
                <a:solidFill>
                  <a:srgbClr val="007B78"/>
                </a:solidFill>
              </a:rPr>
              <a:t>Δραστηριότητα </a:t>
            </a:r>
            <a:r>
              <a:rPr lang="en-GB" b="1" dirty="0">
                <a:solidFill>
                  <a:srgbClr val="007B78"/>
                </a:solidFill>
              </a:rPr>
              <a:t>1:</a:t>
            </a:r>
          </a:p>
          <a:p>
            <a:pPr marL="803275" indent="0">
              <a:buNone/>
            </a:pPr>
            <a:r>
              <a:rPr lang="el-GR" dirty="0"/>
              <a:t>Μεταβείτε στο </a:t>
            </a:r>
            <a:r>
              <a:rPr lang="en-GB" b="1" dirty="0">
                <a:solidFill>
                  <a:srgbClr val="007B78"/>
                </a:solidFill>
              </a:rPr>
              <a:t>www.google.com</a:t>
            </a:r>
            <a:r>
              <a:rPr lang="en-GB" dirty="0"/>
              <a:t>, </a:t>
            </a:r>
            <a:r>
              <a:rPr lang="el-GR" dirty="0"/>
              <a:t>και</a:t>
            </a:r>
            <a:r>
              <a:rPr lang="en-GB" dirty="0"/>
              <a:t>:</a:t>
            </a:r>
          </a:p>
          <a:p>
            <a:pPr marL="1260475" indent="-457200"/>
            <a:r>
              <a:rPr lang="el-GR" dirty="0"/>
              <a:t>Αναζητήστε μια «γλάστρα»</a:t>
            </a:r>
          </a:p>
          <a:p>
            <a:pPr marL="1260475" indent="-457200"/>
            <a:r>
              <a:rPr lang="el-GR" dirty="0"/>
              <a:t>Κάντε κύλιση προς τα κάτω για να βρείτε την καταχώρηση για το </a:t>
            </a:r>
            <a:r>
              <a:rPr lang="el-GR" b="1" dirty="0">
                <a:solidFill>
                  <a:srgbClr val="007B78"/>
                </a:solidFill>
              </a:rPr>
              <a:t>www.ikea.com</a:t>
            </a:r>
            <a:r>
              <a:rPr lang="el-GR" dirty="0"/>
              <a:t> και κάντε κλικ σε αυτήν</a:t>
            </a:r>
            <a:endParaRPr lang="en-GB" dirty="0"/>
          </a:p>
          <a:p>
            <a:pPr marL="1260475" indent="-457200"/>
            <a:r>
              <a:rPr lang="el-GR" dirty="0"/>
              <a:t>Χρησιμοποιήστε τη γραμμή αναζήτησης του ΙΚΕΑ για να αναζητήσετε μια «γλάστρα» στο ηλεκτρονικό κατάστημα</a:t>
            </a:r>
          </a:p>
          <a:p>
            <a:pPr marL="1260475" indent="-457200"/>
            <a:r>
              <a:rPr lang="el-GR" dirty="0"/>
              <a:t>Κάντε κλικ σε ένα προϊόν που σας αρέσει</a:t>
            </a:r>
          </a:p>
          <a:p>
            <a:pPr marL="1260475" indent="-457200"/>
            <a:r>
              <a:rPr lang="el-GR" dirty="0"/>
              <a:t>Βρείτε τις κριτικές σε αυτή τη σελίδα και διαβάστε μερικές από αυτές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712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Δραστηριότητες για την επέκταση όσων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3275" indent="0">
              <a:buNone/>
            </a:pPr>
            <a:r>
              <a:rPr lang="el-GR" b="1" dirty="0">
                <a:solidFill>
                  <a:srgbClr val="007B78"/>
                </a:solidFill>
              </a:rPr>
              <a:t>Δραστηριότητα </a:t>
            </a:r>
            <a:r>
              <a:rPr lang="en-GB" b="1" dirty="0">
                <a:solidFill>
                  <a:srgbClr val="007B78"/>
                </a:solidFill>
              </a:rPr>
              <a:t>2:</a:t>
            </a:r>
          </a:p>
          <a:p>
            <a:pPr marL="803275" indent="0">
              <a:buNone/>
            </a:pPr>
            <a:r>
              <a:rPr lang="el-GR" dirty="0"/>
              <a:t>Μεταβείτε στο </a:t>
            </a:r>
            <a:r>
              <a:rPr lang="en-GB" b="1" dirty="0">
                <a:solidFill>
                  <a:srgbClr val="007B78"/>
                </a:solidFill>
              </a:rPr>
              <a:t>www.google.com</a:t>
            </a:r>
            <a:r>
              <a:rPr lang="en-GB" dirty="0"/>
              <a:t>, </a:t>
            </a:r>
            <a:r>
              <a:rPr lang="el-GR" dirty="0"/>
              <a:t>και</a:t>
            </a:r>
            <a:r>
              <a:rPr lang="en-GB" dirty="0"/>
              <a:t>:</a:t>
            </a:r>
          </a:p>
          <a:p>
            <a:pPr marL="1260475" indent="-457200"/>
            <a:r>
              <a:rPr lang="el-GR" dirty="0"/>
              <a:t>Αναζητήστε «Σύγκριση τιμών για μια γλάστρα»</a:t>
            </a:r>
          </a:p>
          <a:p>
            <a:pPr marL="1260475" indent="-457200"/>
            <a:r>
              <a:rPr lang="el-GR" dirty="0"/>
              <a:t>Βρείτε την καταχώρηση </a:t>
            </a:r>
            <a:r>
              <a:rPr lang="en-GB" b="1" dirty="0">
                <a:solidFill>
                  <a:srgbClr val="007B78"/>
                </a:solidFill>
              </a:rPr>
              <a:t>https://www.idealo.co.uk </a:t>
            </a:r>
            <a:r>
              <a:rPr lang="el-GR" dirty="0"/>
              <a:t>και κάντε κλικ σε αυτήν</a:t>
            </a:r>
            <a:endParaRPr lang="en-GB" dirty="0"/>
          </a:p>
          <a:p>
            <a:pPr marL="1260475" indent="-457200"/>
            <a:r>
              <a:rPr lang="el-GR" b="1" dirty="0"/>
              <a:t>Ερώτηση</a:t>
            </a:r>
            <a:r>
              <a:rPr lang="en-GB" dirty="0"/>
              <a:t>: </a:t>
            </a:r>
            <a:r>
              <a:rPr lang="el-GR" dirty="0"/>
              <a:t>αυτός ο ιστότοπος είναι ηλεκτρονικό κατάστημα;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54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Δραστηριότητες για την επέκταση όσων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 lnSpcReduction="10000"/>
          </a:bodyPr>
          <a:lstStyle/>
          <a:p>
            <a:pPr marL="803275" indent="0">
              <a:buNone/>
            </a:pPr>
            <a:r>
              <a:rPr lang="el-GR" b="1" dirty="0">
                <a:solidFill>
                  <a:srgbClr val="007B78"/>
                </a:solidFill>
              </a:rPr>
              <a:t>Δραστηριότητα </a:t>
            </a:r>
            <a:r>
              <a:rPr lang="en-GB" b="1" dirty="0">
                <a:solidFill>
                  <a:srgbClr val="007B78"/>
                </a:solidFill>
              </a:rPr>
              <a:t>2:</a:t>
            </a:r>
          </a:p>
          <a:p>
            <a:pPr marL="803275" indent="0">
              <a:buNone/>
            </a:pPr>
            <a:r>
              <a:rPr lang="el-GR" dirty="0"/>
              <a:t>Μεταβείτε στο </a:t>
            </a:r>
            <a:r>
              <a:rPr lang="en-GB" b="1" dirty="0">
                <a:solidFill>
                  <a:srgbClr val="007B78"/>
                </a:solidFill>
              </a:rPr>
              <a:t>www.google.com</a:t>
            </a:r>
            <a:r>
              <a:rPr lang="en-GB" dirty="0"/>
              <a:t>, </a:t>
            </a:r>
            <a:r>
              <a:rPr lang="el-GR" dirty="0"/>
              <a:t>και</a:t>
            </a:r>
            <a:r>
              <a:rPr lang="en-GB" dirty="0"/>
              <a:t>:</a:t>
            </a:r>
          </a:p>
          <a:p>
            <a:pPr marL="1260475" indent="-457200"/>
            <a:r>
              <a:rPr lang="el-GR" dirty="0"/>
              <a:t>Αναζητήστε «Σύγκριση τιμών για μια γλάστρα»</a:t>
            </a:r>
          </a:p>
          <a:p>
            <a:pPr marL="1260475" lvl="0" indent="-457200"/>
            <a:r>
              <a:rPr lang="el-GR" dirty="0">
                <a:solidFill>
                  <a:prstClr val="black"/>
                </a:solidFill>
              </a:rPr>
              <a:t>Βρείτε την καταχώρηση </a:t>
            </a:r>
            <a:r>
              <a:rPr lang="en-GB" b="1" dirty="0">
                <a:solidFill>
                  <a:srgbClr val="007B78"/>
                </a:solidFill>
              </a:rPr>
              <a:t>https://www.idealo.co.uk </a:t>
            </a:r>
            <a:r>
              <a:rPr lang="el-GR" dirty="0">
                <a:solidFill>
                  <a:prstClr val="black"/>
                </a:solidFill>
              </a:rPr>
              <a:t>και κάντε κλικ σε αυτήν</a:t>
            </a:r>
            <a:endParaRPr lang="en-GB" dirty="0">
              <a:solidFill>
                <a:prstClr val="black"/>
              </a:solidFill>
            </a:endParaRPr>
          </a:p>
          <a:p>
            <a:pPr marL="1260475" lvl="0" indent="-457200"/>
            <a:r>
              <a:rPr lang="el-GR" b="1" dirty="0">
                <a:solidFill>
                  <a:prstClr val="black"/>
                </a:solidFill>
              </a:rPr>
              <a:t>Ερώτηση</a:t>
            </a:r>
            <a:r>
              <a:rPr lang="en-GB" dirty="0">
                <a:solidFill>
                  <a:prstClr val="black"/>
                </a:solidFill>
              </a:rPr>
              <a:t>: </a:t>
            </a:r>
            <a:r>
              <a:rPr lang="el-GR" dirty="0">
                <a:solidFill>
                  <a:prstClr val="black"/>
                </a:solidFill>
              </a:rPr>
              <a:t>αυτός ο ιστότοπος είναι ηλεκτρονικό κατάστημα;</a:t>
            </a:r>
          </a:p>
          <a:p>
            <a:pPr marL="1260475" indent="-457200"/>
            <a:r>
              <a:rPr lang="el-GR" dirty="0"/>
              <a:t>Τώρα κάντε κλικ σε ένα προϊόν και κάντε κύλιση προς τα κάτω μέχρι να δείτε τον πίνακα με την επικεφαλίδα «Σύγκριση τιμών»</a:t>
            </a:r>
          </a:p>
          <a:p>
            <a:pPr marL="1260475" indent="-457200"/>
            <a:r>
              <a:rPr lang="el-GR" dirty="0"/>
              <a:t>Επιλέξτε ένα από τα προϊόντα και κάντε κλικ στο κουμπί στα δεξιά με την ένδειξη «Μετάβαση για αγορές»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926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Αναστοχασμός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75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1: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Τι σημαίνει η συντομογραφία «e-commerce»;</a:t>
            </a:r>
            <a:endParaRPr lang="en-US" dirty="0"/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2973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1: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Τι σημαίνει η συντομογραφία «e-commerce»;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Απάντηση</a:t>
            </a:r>
            <a:r>
              <a:rPr lang="en-GB" b="1" dirty="0">
                <a:solidFill>
                  <a:srgbClr val="007B78"/>
                </a:solidFill>
              </a:rPr>
              <a:t>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Το «e-commerce» σημαίνει «ηλεκτρονικό εμπόριο»</a:t>
            </a:r>
          </a:p>
        </p:txBody>
      </p:sp>
    </p:spTree>
    <p:extLst>
      <p:ext uri="{BB962C8B-B14F-4D97-AF65-F5344CB8AC3E}">
        <p14:creationId xmlns:p14="http://schemas.microsoft.com/office/powerpoint/2010/main" val="4029337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2: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Τι είναι το ηλεκτρονικό εμπόριο;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918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2: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Τι είναι το ηλεκτρονικό εμπόριο;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Απάντηση</a:t>
            </a:r>
            <a:r>
              <a:rPr lang="en-GB" b="1" dirty="0">
                <a:solidFill>
                  <a:srgbClr val="007B78"/>
                </a:solidFill>
              </a:rPr>
              <a:t>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Αγορά και πώληση αγαθών ή υπηρεσιών στο Διαδίκτυο.</a:t>
            </a:r>
            <a:endParaRPr lang="de-DE" dirty="0"/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5605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3: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Γίνεται αποδεκτό το ηλεκτρονικό εμπόριο από τον κόσμο;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317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Πληροφορίες έργου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04614"/>
              </p:ext>
            </p:extLst>
          </p:nvPr>
        </p:nvGraphicFramePr>
        <p:xfrm>
          <a:off x="838199" y="1866265"/>
          <a:ext cx="10584977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2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2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670">
                <a:tc>
                  <a:txBody>
                    <a:bodyPr/>
                    <a:lstStyle/>
                    <a:p>
                      <a:r>
                        <a:rPr lang="el-GR" dirty="0"/>
                        <a:t>Τίτλος έργου</a:t>
                      </a:r>
                      <a:r>
                        <a:rPr lang="en-GB" dirty="0"/>
                        <a:t>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rgbClr val="007B78"/>
                          </a:solidFill>
                        </a:rPr>
                        <a:t>My e-Start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670">
                <a:tc>
                  <a:txBody>
                    <a:bodyPr/>
                    <a:lstStyle/>
                    <a:p>
                      <a:r>
                        <a:rPr lang="el-GR" dirty="0"/>
                        <a:t>Αριθμός έργου</a:t>
                      </a:r>
                      <a:r>
                        <a:rPr lang="en-GB" dirty="0"/>
                        <a:t>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2020-1-DE02-KA204-007410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6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6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6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6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6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6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6675">
                <a:tc gridSpan="2">
                  <a:txBody>
                    <a:bodyPr/>
                    <a:lstStyle/>
                    <a:p>
                      <a:r>
                        <a:rPr lang="el-GR" dirty="0"/>
                        <a:t>Το παρόν έργο έχει χρηματοδοτηθεί με την υποστήριξη της Ευρωπαϊκής Επιτροπής. Αυτή η δημοσίευση (ανακοίνωση) αντικατοπτρίζει μόνο τις απόψεις του δημιουργού και η Επιτροπή δεν μπορεί να θεωρηθεί υπεύθυνη για οποιαδήποτε χρήση των πληροφοριών που περιέχονται σε αυτήν.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9E82C3F7-B46D-497E-8532-92CEF9E12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988" y="6391132"/>
            <a:ext cx="1547012" cy="357139"/>
          </a:xfrm>
          <a:prstGeom prst="rect">
            <a:avLst/>
          </a:prstGeom>
        </p:spPr>
      </p:pic>
      <p:pic>
        <p:nvPicPr>
          <p:cNvPr id="7" name="Picture 6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894EE563-16AE-4055-9324-B697028DCE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64" t="13530" r="5292" b="3567"/>
          <a:stretch/>
        </p:blipFill>
        <p:spPr>
          <a:xfrm>
            <a:off x="1866297" y="6345864"/>
            <a:ext cx="1466850" cy="447675"/>
          </a:xfrm>
          <a:prstGeom prst="rect">
            <a:avLst/>
          </a:prstGeom>
        </p:spPr>
      </p:pic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47F46BCE-7B49-443D-B9AC-E50575C48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4144" y="6393796"/>
            <a:ext cx="929210" cy="351811"/>
          </a:xfrm>
          <a:prstGeom prst="rect">
            <a:avLst/>
          </a:prstGeom>
        </p:spPr>
      </p:pic>
      <p:pic>
        <p:nvPicPr>
          <p:cNvPr id="9" name="Picture 8" descr="Logo&#10;&#10;Description automatically generated with medium confidence">
            <a:extLst>
              <a:ext uri="{FF2B5EF4-FFF2-40B4-BE49-F238E27FC236}">
                <a16:creationId xmlns:a16="http://schemas.microsoft.com/office/drawing/2014/main" id="{2EAD449D-43E8-453B-AFC5-B259AF72DA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4763" y="6459586"/>
            <a:ext cx="1671166" cy="220231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DF11A0B5-AF8D-42AE-B3F2-745FB2883F3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925" t="8611" r="10306" b="12389"/>
          <a:stretch/>
        </p:blipFill>
        <p:spPr>
          <a:xfrm>
            <a:off x="7606926" y="6359277"/>
            <a:ext cx="1259681" cy="420849"/>
          </a:xfrm>
          <a:prstGeom prst="rect">
            <a:avLst/>
          </a:prstGeom>
        </p:spPr>
      </p:pic>
      <p:pic>
        <p:nvPicPr>
          <p:cNvPr id="11" name="Picture 10" descr="A blue and white logo&#10;&#10;Description automatically generated with low confidence">
            <a:extLst>
              <a:ext uri="{FF2B5EF4-FFF2-40B4-BE49-F238E27FC236}">
                <a16:creationId xmlns:a16="http://schemas.microsoft.com/office/drawing/2014/main" id="{12BCE666-9D95-41C7-BC3C-633E79833A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64351" y="6446143"/>
            <a:ext cx="1269415" cy="247116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EB04F708-3DEB-45AB-9AF2-0A140724F1D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513" t="3564" r="601" b="4947"/>
          <a:stretch/>
        </p:blipFill>
        <p:spPr>
          <a:xfrm>
            <a:off x="8967604" y="6344673"/>
            <a:ext cx="1576388" cy="4500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6" t="29961" r="18636" b="31128"/>
          <a:stretch/>
        </p:blipFill>
        <p:spPr>
          <a:xfrm>
            <a:off x="749300" y="6285598"/>
            <a:ext cx="1016000" cy="568206"/>
          </a:xfrm>
          <a:prstGeom prst="rect">
            <a:avLst/>
          </a:prstGeom>
        </p:spPr>
      </p:pic>
      <p:pic>
        <p:nvPicPr>
          <p:cNvPr id="3" name="table">
            <a:extLst>
              <a:ext uri="{FF2B5EF4-FFF2-40B4-BE49-F238E27FC236}">
                <a16:creationId xmlns:a16="http://schemas.microsoft.com/office/drawing/2014/main" id="{A589739F-9D4C-AEA7-937C-D66D8DF2504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3526" y="4233672"/>
            <a:ext cx="9335684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F39F0D-5062-9083-D2B7-8C224E942A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43526" y="4233672"/>
            <a:ext cx="1112514" cy="39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87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3: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Γίνεται αποδεκτό το ηλεκτρονικό εμπόριο από τον κόσμο;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Απάντηση</a:t>
            </a:r>
            <a:r>
              <a:rPr lang="en-GB" b="1" dirty="0">
                <a:solidFill>
                  <a:srgbClr val="007B78"/>
                </a:solidFill>
              </a:rPr>
              <a:t>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Ναι, οι αγορές και οι πωλήσεις αγαθών στο Διαδίκτυο έχουν αυξηθεί και συνεχίζουν να αυξάνονται ραγδαία τα τελευταία χρόνια.</a:t>
            </a:r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2296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4: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Υπάρχουν ώρες λειτουργίας για τα ηλεκτρονικά καταστήματα;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8072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4: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Υπάρχουν ώρες λειτουργίας για τα ηλεκτρονικά καταστήματα;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Απάντηση</a:t>
            </a:r>
            <a:r>
              <a:rPr lang="en-GB" b="1" dirty="0">
                <a:solidFill>
                  <a:srgbClr val="007B78"/>
                </a:solidFill>
              </a:rPr>
              <a:t>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Όχι. Τα ηλεκτρονικά καταστήματα μπορούν να χρησιμοποιηθούν 24/7.</a:t>
            </a:r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527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5: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Τι είδους προϊόντα μπορούν να αγοραστούν μέσω Διαδικτύου;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7681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 fontScale="92500"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5: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Τι είδους προϊόντα μπορούν να αγοραστούν μέσω Διαδικτύου;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Απάντηση</a:t>
            </a:r>
            <a:r>
              <a:rPr lang="en-GB" b="1" dirty="0">
                <a:solidFill>
                  <a:srgbClr val="007B78"/>
                </a:solidFill>
              </a:rPr>
              <a:t>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Ουσιαστικά οτιδήποτε: τρόφιμα, ρούχα, φάρμακα, μεταχειρισμένα είδη, αυτοκίνητα, ασφάλειες, καθώς και εισιτήρια για εκδηλώσεις, μουσεία και δημόσια μέσα μεταφοράς.</a:t>
            </a:r>
          </a:p>
          <a:p>
            <a:pPr marL="809625" indent="0">
              <a:buNone/>
            </a:pPr>
            <a:r>
              <a:rPr lang="el-GR" dirty="0"/>
              <a:t>Επίσης, ψηφιακές υπηρεσίες όπως διαδικτυακά ραντεβού, διαδικτυακά εκπαιδευτικά προγράμματα και διαδικτυακά εργαστήρια μπορούν να αγοραστούν μέσω του Διαδικτύου.</a:t>
            </a:r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8183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6: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Ποια είναι η κύρια διαφορά μεταξύ ενός κανονικού ιστότοπου και ενός ηλεκτρονικού καταστήματος;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9841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6: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Ποια είναι η κύρια διαφορά μεταξύ ενός κανονικού ιστότοπου και ενός ηλεκτρονικού καταστήματος;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Απάντηση</a:t>
            </a:r>
            <a:r>
              <a:rPr lang="en-GB" b="1" dirty="0">
                <a:solidFill>
                  <a:srgbClr val="007B78"/>
                </a:solidFill>
              </a:rPr>
              <a:t>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Σε ένα ηλεκτρονικό κατάστημα μπορείτε να αγοράσετε προϊόντα ή υπηρεσίες.</a:t>
            </a:r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5545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7: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Έχει σημασία αν ένα ηλεκτρονικό κατάστημα έχει έδρα σε διαφορετική χώρα από αυτήν που ζω;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4062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>
            <a:extLst>
              <a:ext uri="{FF2B5EF4-FFF2-40B4-BE49-F238E27FC236}">
                <a16:creationId xmlns:a16="http://schemas.microsoft.com/office/drawing/2014/main" id="{20897300-FE20-946E-EB86-04F24F36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3"/>
            <a:ext cx="719455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Αναστοχαστείτε σχετικά με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 fontScale="92500" lnSpcReduction="20000"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Ερώτηση</a:t>
            </a:r>
            <a:r>
              <a:rPr lang="en-GB" b="1" dirty="0">
                <a:solidFill>
                  <a:srgbClr val="007B78"/>
                </a:solidFill>
              </a:rPr>
              <a:t> 7: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Έχει σημασία αν ένα ηλεκτρονικό κατάστημα έχει έδρα σε διαφορετική χώρα από αυτήν που ζω;</a:t>
            </a:r>
          </a:p>
          <a:p>
            <a:pPr marL="809625" indent="0">
              <a:buNone/>
            </a:pPr>
            <a:endParaRPr lang="en-US" dirty="0"/>
          </a:p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Απάντηση</a:t>
            </a:r>
            <a:r>
              <a:rPr lang="en-GB" b="1" dirty="0">
                <a:solidFill>
                  <a:srgbClr val="007B78"/>
                </a:solidFill>
              </a:rPr>
              <a:t>:</a:t>
            </a:r>
          </a:p>
          <a:p>
            <a:pPr marL="809625" indent="0">
              <a:buNone/>
            </a:pPr>
            <a:endParaRPr lang="de-DE" sz="1000" b="1" dirty="0">
              <a:solidFill>
                <a:srgbClr val="007B78"/>
              </a:solidFill>
            </a:endParaRPr>
          </a:p>
          <a:p>
            <a:pPr marL="809625" indent="0">
              <a:buNone/>
            </a:pPr>
            <a:r>
              <a:rPr lang="el-GR" dirty="0"/>
              <a:t>Ναι. Εάν βρίσκεστε στην Ισπανία και το ηλεκτρονικό κατάστημα από το οποίο θέλετε να αγοράσετε προϊόντα έχει έδρα στο Ηνωμένο Βασίλειο, θα ισχύουν επιπλέον φόροι λόγω του πρόσφατου Brexit.</a:t>
            </a:r>
          </a:p>
          <a:p>
            <a:pPr marL="809625" indent="0">
              <a:buNone/>
            </a:pPr>
            <a:r>
              <a:rPr lang="el-GR" dirty="0"/>
              <a:t>Μεγάλες εταιρείες όπως η Amazon και η IKEA έχουν υποκαταστήματα στις περισσότερες χώρες, ώστε να μπορούν να στέλνουν αγαθά από αυτά. Εάν θέλετε να αγοράσετε από μικρότερα ηλεκτρονικά καταστήματα, φροντίστε να ελέγξετε πού βρίσκονται.</a:t>
            </a:r>
          </a:p>
        </p:txBody>
      </p:sp>
    </p:spTree>
    <p:extLst>
      <p:ext uri="{BB962C8B-B14F-4D97-AF65-F5344CB8AC3E}">
        <p14:creationId xmlns:p14="http://schemas.microsoft.com/office/powerpoint/2010/main" val="2664080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 &amp; 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41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45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Σκοποί και στόχοι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Η παρούσα ενότητα εξερευνά</a:t>
            </a:r>
            <a:r>
              <a:rPr lang="en-GB" dirty="0"/>
              <a:t>: 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l-GR" b="1" i="1" dirty="0"/>
              <a:t>Τι είναι το ηλεκτρονικό εμπόριο </a:t>
            </a:r>
            <a:r>
              <a:rPr lang="el-GR" dirty="0"/>
              <a:t>– αποκτήστε βασικές γνώσεις για το ηλεκτρονικό εμπόριο</a:t>
            </a:r>
            <a:endParaRPr lang="en-GB" b="1" i="1" dirty="0"/>
          </a:p>
          <a:p>
            <a:r>
              <a:rPr lang="el-GR" b="1" i="1" dirty="0"/>
              <a:t>Πώς να αναγνωρίζετε και να χρησιμοποιείτε ηλεκτρονικά καταστήματα </a:t>
            </a:r>
            <a:r>
              <a:rPr lang="el-GR" dirty="0"/>
              <a:t>– μάθετε να αναγνωρίζετε ηλεκτρονικά καταστήματα και να περιηγείστε σε αυτά</a:t>
            </a:r>
          </a:p>
          <a:p>
            <a:r>
              <a:rPr lang="el-GR" b="1" i="1" dirty="0"/>
              <a:t>Τι πρέπει να έχετε κατά νου όταν πραγματοποιείτε αγορές μέσω Διαδικτύου </a:t>
            </a:r>
            <a:r>
              <a:rPr lang="el-GR" dirty="0"/>
              <a:t>– συνειδητοποιήστε και κατανοήστε πιο περίπλοκες πτυχές των διαδικτυακών αγορών</a:t>
            </a:r>
          </a:p>
        </p:txBody>
      </p:sp>
    </p:spTree>
    <p:extLst>
      <p:ext uri="{BB962C8B-B14F-4D97-AF65-F5344CB8AC3E}">
        <p14:creationId xmlns:p14="http://schemas.microsoft.com/office/powerpoint/2010/main" val="920300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– περιεχόμενο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600" dirty="0">
                <a:solidFill>
                  <a:prstClr val="black"/>
                </a:solidFill>
              </a:rPr>
              <a:t>Η παρούσα διαδικτυακή ενότητα χωρίζεται στις ακόλουθες υποενότητες</a:t>
            </a:r>
            <a:r>
              <a:rPr lang="en-GB" sz="2600" dirty="0">
                <a:solidFill>
                  <a:prstClr val="black"/>
                </a:solidFill>
              </a:rPr>
              <a:t>: </a:t>
            </a:r>
            <a:endParaRPr lang="en-GB" sz="2400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είναι το ηλεκτρονικό εμπόριο;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Δομές και λειτουργίες των διαδικτυακών αγορών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Πράγματα που πρέπει να λάβετε υπόψη όταν κάνετε αγορές μέσω Διαδικτύου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Κουίζ για το ηλεκτρονικό εμπόριο: ελέγξτε τις γνώσεις σας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49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Πρόσβαση στο πρόγραμμα, Ενότητα </a:t>
            </a:r>
            <a:r>
              <a:rPr lang="en-GB" dirty="0"/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507583" cy="5032376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el-GR" sz="2600" dirty="0">
                <a:solidFill>
                  <a:prstClr val="black"/>
                </a:solidFill>
              </a:rPr>
              <a:t>Στη γραμμή διεύθυνσης του προγράμματος περιήγησής σας, πληκτρολογήστε </a:t>
            </a:r>
            <a:r>
              <a:rPr lang="el-GR" sz="2600" b="1" dirty="0">
                <a:solidFill>
                  <a:srgbClr val="007B78"/>
                </a:solidFill>
              </a:rPr>
              <a:t>my-eStart.dieberater.com</a:t>
            </a:r>
            <a:r>
              <a:rPr lang="el-GR" sz="2600" dirty="0">
                <a:solidFill>
                  <a:prstClr val="black"/>
                </a:solidFill>
              </a:rPr>
              <a:t> και πατήστε </a:t>
            </a:r>
            <a:r>
              <a:rPr lang="el-GR" sz="2600" b="1" dirty="0">
                <a:solidFill>
                  <a:srgbClr val="007B78"/>
                </a:solidFill>
              </a:rPr>
              <a:t>Enter/Go</a:t>
            </a:r>
            <a:r>
              <a:rPr lang="el-GR" sz="2600" dirty="0">
                <a:solidFill>
                  <a:prstClr val="black"/>
                </a:solidFill>
              </a:rPr>
              <a:t> στο πληκτρολόγιό σας</a:t>
            </a:r>
            <a:endParaRPr lang="en-GB" sz="2600" dirty="0">
              <a:solidFill>
                <a:prstClr val="black"/>
              </a:solidFill>
            </a:endParaRP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el-GR" sz="2600" dirty="0">
                <a:solidFill>
                  <a:prstClr val="black"/>
                </a:solidFill>
              </a:rPr>
              <a:t>Όταν εμφανιστεί η </a:t>
            </a:r>
            <a:r>
              <a:rPr lang="el-GR" sz="2600" b="1" dirty="0">
                <a:solidFill>
                  <a:srgbClr val="007B78"/>
                </a:solidFill>
              </a:rPr>
              <a:t>Σελίδα σύνδεσης </a:t>
            </a:r>
            <a:r>
              <a:rPr lang="el-GR" sz="2600" dirty="0">
                <a:solidFill>
                  <a:prstClr val="black"/>
                </a:solidFill>
              </a:rPr>
              <a:t>της πλατφόρμας My e-Start, χρησιμοποιήστε το όνομα χρήστη και τον κωδικό πρόσβασης που δημιουργήσατε στην πρώτη συνεδρία</a:t>
            </a:r>
            <a:endParaRPr lang="en-GB" dirty="0"/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el-GR" sz="2600" dirty="0">
                <a:solidFill>
                  <a:prstClr val="black"/>
                </a:solidFill>
              </a:rPr>
              <a:t>Μόλις συνδεθείτε, κάντε κλικ/πατήστε το κουμπί </a:t>
            </a:r>
            <a:r>
              <a:rPr lang="el-GR" sz="2600" b="1" dirty="0">
                <a:solidFill>
                  <a:srgbClr val="007B78"/>
                </a:solidFill>
              </a:rPr>
              <a:t>Πρόσβαση</a:t>
            </a:r>
            <a:r>
              <a:rPr lang="el-GR" sz="2600" dirty="0">
                <a:solidFill>
                  <a:prstClr val="black"/>
                </a:solidFill>
              </a:rPr>
              <a:t> κάτω από την εικόνα με τη σημαία της γλώσσας που θέλετε να χρησιμοποιήσετε (όπως </a:t>
            </a:r>
            <a:r>
              <a:rPr lang="el-GR" sz="2600" b="1" dirty="0">
                <a:solidFill>
                  <a:srgbClr val="007B78"/>
                </a:solidFill>
              </a:rPr>
              <a:t>EN</a:t>
            </a:r>
            <a:r>
              <a:rPr lang="el-GR" sz="2600" dirty="0">
                <a:solidFill>
                  <a:prstClr val="black"/>
                </a:solidFill>
              </a:rPr>
              <a:t>)</a:t>
            </a:r>
            <a:endParaRPr lang="en-GB" dirty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l-GR" dirty="0"/>
              <a:t>Κάντε κλικ/πατήστε το </a:t>
            </a:r>
            <a:r>
              <a:rPr lang="el-GR" b="1" dirty="0">
                <a:solidFill>
                  <a:srgbClr val="007B78"/>
                </a:solidFill>
              </a:rPr>
              <a:t>Ενότητα 6: Πρακτική χρήση: Ηλεκτρονικό εμπόριο</a:t>
            </a:r>
            <a:endParaRPr lang="en-GB" b="1" dirty="0">
              <a:solidFill>
                <a:srgbClr val="007B78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l-GR" dirty="0"/>
              <a:t>Κάντε κλικ/πατήστε το </a:t>
            </a:r>
            <a:r>
              <a:rPr lang="en-GB" b="1" dirty="0">
                <a:solidFill>
                  <a:srgbClr val="007B78"/>
                </a:solidFill>
              </a:rPr>
              <a:t>6.1 </a:t>
            </a:r>
            <a:r>
              <a:rPr lang="el-GR" b="1" dirty="0">
                <a:solidFill>
                  <a:srgbClr val="007B78"/>
                </a:solidFill>
              </a:rPr>
              <a:t>Εισαγωγή</a:t>
            </a:r>
            <a:endParaRPr lang="en-GB" b="1" dirty="0">
              <a:solidFill>
                <a:srgbClr val="007B78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l-GR" dirty="0"/>
              <a:t>Εργαστείτε μέχρι να ολοκληρώσετε όλες τις ενότητες </a:t>
            </a:r>
            <a:r>
              <a:rPr lang="en-GB" b="1" dirty="0">
                <a:solidFill>
                  <a:srgbClr val="007B78"/>
                </a:solidFill>
              </a:rPr>
              <a:t>6.1</a:t>
            </a:r>
            <a:r>
              <a:rPr lang="en-GB" dirty="0"/>
              <a:t> </a:t>
            </a:r>
            <a:r>
              <a:rPr lang="el-GR" dirty="0"/>
              <a:t>έως </a:t>
            </a:r>
            <a:r>
              <a:rPr lang="en-GB" b="1" dirty="0">
                <a:solidFill>
                  <a:srgbClr val="007B78"/>
                </a:solidFill>
              </a:rPr>
              <a:t>6.5</a:t>
            </a:r>
          </a:p>
          <a:p>
            <a:pPr marL="1436688" indent="-901700">
              <a:lnSpc>
                <a:spcPct val="110000"/>
              </a:lnSpc>
              <a:buNone/>
            </a:pPr>
            <a:r>
              <a:rPr lang="el-GR" b="1" dirty="0">
                <a:solidFill>
                  <a:srgbClr val="007B78"/>
                </a:solidFill>
              </a:rPr>
              <a:t>ΣΗΜΕΙΩΣΗ</a:t>
            </a:r>
            <a:r>
              <a:rPr lang="en-GB" b="1" dirty="0">
                <a:solidFill>
                  <a:srgbClr val="007B78"/>
                </a:solidFill>
              </a:rPr>
              <a:t>:</a:t>
            </a:r>
            <a:r>
              <a:rPr lang="el-GR" sz="2600" dirty="0">
                <a:solidFill>
                  <a:prstClr val="black"/>
                </a:solidFill>
              </a:rPr>
              <a:t> για περαιτέρω βοήθεια, ανατρέξτε στο ενημερωτικό έντυπο του </a:t>
            </a:r>
            <a:r>
              <a:rPr lang="el-GR" sz="2600" b="1" dirty="0">
                <a:solidFill>
                  <a:srgbClr val="007B78"/>
                </a:solidFill>
              </a:rPr>
              <a:t>Εγχειριδίου του Προγράμματος </a:t>
            </a:r>
            <a:r>
              <a:rPr lang="el-GR" sz="2600" dirty="0">
                <a:solidFill>
                  <a:prstClr val="black"/>
                </a:solidFill>
              </a:rPr>
              <a:t>ή </a:t>
            </a:r>
            <a:r>
              <a:rPr lang="el-GR" sz="2600" b="1" dirty="0">
                <a:solidFill>
                  <a:srgbClr val="007B78"/>
                </a:solidFill>
              </a:rPr>
              <a:t>ζητήστε μου τη βοήθεια</a:t>
            </a:r>
            <a:r>
              <a:rPr lang="en-GB" b="1" dirty="0">
                <a:solidFill>
                  <a:srgbClr val="007B78"/>
                </a:solidFill>
              </a:rPr>
              <a:t>!</a:t>
            </a:r>
            <a:endParaRPr lang="en-GB" dirty="0"/>
          </a:p>
          <a:p>
            <a:pPr marL="514350" lvl="0" indent="-514350">
              <a:lnSpc>
                <a:spcPct val="110000"/>
              </a:lnSpc>
              <a:buFont typeface="+mj-lt"/>
              <a:buAutoNum type="arabicPeriod" startAt="7"/>
            </a:pPr>
            <a:r>
              <a:rPr lang="el-GR" sz="2600" dirty="0">
                <a:solidFill>
                  <a:prstClr val="black"/>
                </a:solidFill>
              </a:rPr>
              <a:t>Όταν θα έχετε ολοκληρώσει, μπορείτε να </a:t>
            </a:r>
            <a:r>
              <a:rPr lang="el-GR" sz="2600" b="1" dirty="0">
                <a:solidFill>
                  <a:srgbClr val="007B78"/>
                </a:solidFill>
              </a:rPr>
              <a:t>Αποσυνδεθείτε</a:t>
            </a:r>
            <a:endParaRPr lang="en-GB" sz="2600" b="1" dirty="0">
              <a:solidFill>
                <a:srgbClr val="007B78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029" y="3062392"/>
            <a:ext cx="1764440" cy="1558794"/>
          </a:xfrm>
          <a:prstGeom prst="rect">
            <a:avLst/>
          </a:prstGeom>
          <a:ln>
            <a:solidFill>
              <a:srgbClr val="007B78"/>
            </a:solidFill>
          </a:ln>
        </p:spPr>
      </p:pic>
    </p:spTree>
    <p:extLst>
      <p:ext uri="{BB962C8B-B14F-4D97-AF65-F5344CB8AC3E}">
        <p14:creationId xmlns:p14="http://schemas.microsoft.com/office/powerpoint/2010/main" val="181033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Ενίσχυση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02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Εξασκήστε περαιτέρω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pPr marL="803275" indent="0">
              <a:buNone/>
            </a:pPr>
            <a:r>
              <a:rPr lang="el-GR" b="1" dirty="0">
                <a:solidFill>
                  <a:srgbClr val="007B78"/>
                </a:solidFill>
              </a:rPr>
              <a:t>Δραστηριότητα </a:t>
            </a:r>
            <a:r>
              <a:rPr lang="en-GB" b="1" dirty="0">
                <a:solidFill>
                  <a:srgbClr val="007B78"/>
                </a:solidFill>
              </a:rPr>
              <a:t>1:</a:t>
            </a:r>
          </a:p>
          <a:p>
            <a:pPr marL="803275" indent="0">
              <a:buNone/>
            </a:pPr>
            <a:r>
              <a:rPr lang="el-GR" dirty="0"/>
              <a:t>Μεταβείτε στον ιστότοπο </a:t>
            </a:r>
            <a:r>
              <a:rPr lang="en-GB" b="1" dirty="0">
                <a:solidFill>
                  <a:srgbClr val="007B78"/>
                </a:solidFill>
              </a:rPr>
              <a:t>www.amazon.co.</a:t>
            </a:r>
            <a:r>
              <a:rPr lang="en-US" b="1" dirty="0">
                <a:solidFill>
                  <a:srgbClr val="007B78"/>
                </a:solidFill>
              </a:rPr>
              <a:t>com</a:t>
            </a:r>
            <a:r>
              <a:rPr lang="en-GB" dirty="0"/>
              <a:t> </a:t>
            </a:r>
            <a:r>
              <a:rPr lang="el-GR" dirty="0"/>
              <a:t>και απαντήστε τις παρακάτω ερωτήσεις</a:t>
            </a:r>
            <a:r>
              <a:rPr lang="en-GB" dirty="0"/>
              <a:t>:</a:t>
            </a:r>
          </a:p>
          <a:p>
            <a:pPr marL="1260475" indent="-457200"/>
            <a:r>
              <a:rPr lang="el-GR" dirty="0"/>
              <a:t>Πού βρίσκεται το καλάθι αγορών;</a:t>
            </a:r>
          </a:p>
          <a:p>
            <a:pPr marL="1260475" indent="-457200"/>
            <a:r>
              <a:rPr lang="el-GR" dirty="0"/>
              <a:t>Πώς μπορείτε να προσαρμόσετε την αναζήτηση για μόνο μία κατηγορία;</a:t>
            </a:r>
            <a:endParaRPr lang="en-GB" dirty="0"/>
          </a:p>
          <a:p>
            <a:pPr marL="1260475" indent="-457200"/>
            <a:r>
              <a:rPr lang="el-GR" dirty="0"/>
              <a:t>Πώς μπορείτε να αλλάξετε τη ρύθμιση της γλώσσας;</a:t>
            </a:r>
          </a:p>
          <a:p>
            <a:pPr marL="1260475" indent="-457200"/>
            <a:r>
              <a:rPr lang="el-GR" dirty="0"/>
              <a:t>Τι θα συμβεί αν κάνετε κλικ στο λογότυπο της Amazon επάνω αριστερά;</a:t>
            </a:r>
            <a:endParaRPr lang="en-GB" dirty="0"/>
          </a:p>
          <a:p>
            <a:pPr marL="809625" indent="0">
              <a:buNone/>
            </a:pPr>
            <a:endParaRPr lang="en-GB" b="1" dirty="0">
              <a:solidFill>
                <a:srgbClr val="007B78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62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Εξασκήστε περαιτέρω όσα μάθατε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 lnSpcReduction="10000"/>
          </a:bodyPr>
          <a:lstStyle/>
          <a:p>
            <a:pPr marL="809625" indent="0">
              <a:buNone/>
            </a:pPr>
            <a:r>
              <a:rPr lang="el-GR" b="1" dirty="0">
                <a:solidFill>
                  <a:srgbClr val="007B78"/>
                </a:solidFill>
              </a:rPr>
              <a:t>Δραστηριότητα </a:t>
            </a:r>
            <a:r>
              <a:rPr lang="en-GB" b="1" dirty="0">
                <a:solidFill>
                  <a:srgbClr val="007B78"/>
                </a:solidFill>
              </a:rPr>
              <a:t>2:</a:t>
            </a:r>
          </a:p>
          <a:p>
            <a:pPr marL="809625" indent="0">
              <a:buNone/>
            </a:pPr>
            <a:r>
              <a:rPr lang="el-GR" dirty="0"/>
              <a:t>Στο </a:t>
            </a:r>
            <a:r>
              <a:rPr lang="en-GB" dirty="0"/>
              <a:t>amazon.com, </a:t>
            </a:r>
            <a:r>
              <a:rPr lang="el-GR" dirty="0"/>
              <a:t>αναζητήστε μια «γλάστρα»</a:t>
            </a:r>
          </a:p>
          <a:p>
            <a:pPr marL="1266825" indent="-457200"/>
            <a:r>
              <a:rPr lang="el-GR" dirty="0"/>
              <a:t>Χρησιμοποιήστε το φίλτρο στα αριστερά για να αναζητήσετε αντικείμενα με τιμή «κάτω από 25$»</a:t>
            </a:r>
          </a:p>
          <a:p>
            <a:pPr marL="1266825" indent="-457200"/>
            <a:r>
              <a:rPr lang="el-GR" dirty="0"/>
              <a:t>Χρησιμοποιήστε το φίλτρο επωνυμιών για να αναζητήσετε μια συγκεκριμένη επωνυμία</a:t>
            </a:r>
          </a:p>
          <a:p>
            <a:pPr marL="1266825" indent="-457200"/>
            <a:r>
              <a:rPr lang="el-GR" dirty="0"/>
              <a:t>Κάντε κλικ σε ένα από τα προϊόντα και ελέγξτε τις διαφορετικές εικόνες</a:t>
            </a:r>
          </a:p>
          <a:p>
            <a:pPr marL="1266825" indent="-457200"/>
            <a:r>
              <a:rPr lang="el-GR" dirty="0"/>
              <a:t>Βρείτε την ενότητα «πληροφορίες προϊόντος»</a:t>
            </a:r>
          </a:p>
          <a:p>
            <a:pPr marL="1266825" indent="-457200"/>
            <a:r>
              <a:rPr lang="el-GR" dirty="0"/>
              <a:t>Βρείτε και διαβάστε την κριτική ενός πελάτη</a:t>
            </a:r>
          </a:p>
          <a:p>
            <a:pPr marL="1266825" indent="-457200"/>
            <a:r>
              <a:rPr lang="el-GR" dirty="0"/>
              <a:t>Προσθέστε το προϊόν στο καλάθι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719455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90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y e-Star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E8D8"/>
      </a:accent1>
      <a:accent2>
        <a:srgbClr val="007A78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1162</Words>
  <Application>Microsoft Office PowerPoint</Application>
  <PresentationFormat>Widescreen</PresentationFormat>
  <Paragraphs>176</Paragraphs>
  <Slides>29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Wingdings</vt:lpstr>
      <vt:lpstr>Office Theme</vt:lpstr>
      <vt:lpstr>Ενότητα 6: Ηλεκτρονικό εμπόριο</vt:lpstr>
      <vt:lpstr>Πληροφορίες έργου</vt:lpstr>
      <vt:lpstr>Εισαγωγή</vt:lpstr>
      <vt:lpstr>Σκοποί και στόχοι</vt:lpstr>
      <vt:lpstr>Εισαγωγή – περιεχόμενο</vt:lpstr>
      <vt:lpstr>Πρόσβαση στο πρόγραμμα, Ενότητα 6</vt:lpstr>
      <vt:lpstr>Ενίσχυση</vt:lpstr>
      <vt:lpstr>Εξασκήστε περαιτέρω όσα μάθατε</vt:lpstr>
      <vt:lpstr>Εξασκήστε περαιτέρω όσα μάθατε</vt:lpstr>
      <vt:lpstr>Επέκταση</vt:lpstr>
      <vt:lpstr>Δραστηριότητες για την επέκταση όσων μάθατε</vt:lpstr>
      <vt:lpstr>Δραστηριότητες για την επέκταση όσων μάθατε</vt:lpstr>
      <vt:lpstr>Δραστηριότητες για την επέκταση όσων μάθατε</vt:lpstr>
      <vt:lpstr>Αναστοχασμός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Αναστοχαστείτε σχετικά με όσα μάθατε</vt:lpstr>
      <vt:lpstr>Ε &amp; 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6: Ηλεκτρονικό εμπόριο</dc:title>
  <dc:creator>Jackie Rawling</dc:creator>
  <cp:lastModifiedBy>Kyriaki Chatzipanagiotou</cp:lastModifiedBy>
  <cp:revision>7</cp:revision>
  <dcterms:created xsi:type="dcterms:W3CDTF">2021-09-15T08:24:32Z</dcterms:created>
  <dcterms:modified xsi:type="dcterms:W3CDTF">2022-09-15T20:09:08Z</dcterms:modified>
</cp:coreProperties>
</file>