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93" r:id="rId3"/>
    <p:sldId id="332" r:id="rId4"/>
    <p:sldId id="304" r:id="rId5"/>
    <p:sldId id="328" r:id="rId6"/>
    <p:sldId id="333" r:id="rId7"/>
    <p:sldId id="313" r:id="rId8"/>
    <p:sldId id="329" r:id="rId9"/>
    <p:sldId id="314" r:id="rId10"/>
    <p:sldId id="330" r:id="rId11"/>
    <p:sldId id="331" r:id="rId12"/>
    <p:sldId id="31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B78"/>
    <a:srgbClr val="49E8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1815" autoAdjust="0"/>
  </p:normalViewPr>
  <p:slideViewPr>
    <p:cSldViewPr snapToGrid="0">
      <p:cViewPr varScale="1">
        <p:scale>
          <a:sx n="81" d="100"/>
          <a:sy n="81" d="100"/>
        </p:scale>
        <p:origin x="88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3833" y="2272968"/>
            <a:ext cx="9144000" cy="2244532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3833" y="4609575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6019634" y="-5452367"/>
            <a:ext cx="720000" cy="11624733"/>
          </a:xfrm>
          <a:prstGeom prst="rect">
            <a:avLst/>
          </a:prstGeom>
          <a:solidFill>
            <a:srgbClr val="007B78"/>
          </a:solidFill>
          <a:ln>
            <a:solidFill>
              <a:srgbClr val="007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30" t="29961" r="16797" b="31128"/>
          <a:stretch/>
        </p:blipFill>
        <p:spPr>
          <a:xfrm>
            <a:off x="9436099" y="812076"/>
            <a:ext cx="2573375" cy="136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15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365125"/>
            <a:ext cx="1061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438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9030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074" y="365125"/>
            <a:ext cx="1062672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42444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2751667"/>
            <a:ext cx="10610850" cy="181080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4589463"/>
            <a:ext cx="106108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326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074" y="365125"/>
            <a:ext cx="1062672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63919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65125"/>
            <a:ext cx="106314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2241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65125"/>
            <a:ext cx="106299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07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739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764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061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365125"/>
            <a:ext cx="10633800" cy="1325563"/>
          </a:xfrm>
          <a:prstGeom prst="rect">
            <a:avLst/>
          </a:prstGeom>
          <a:solidFill>
            <a:srgbClr val="49E8D9">
              <a:alpha val="40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720000" cy="6858000"/>
          </a:xfrm>
          <a:prstGeom prst="rect">
            <a:avLst/>
          </a:prstGeom>
          <a:solidFill>
            <a:srgbClr val="007B78"/>
          </a:solidFill>
          <a:ln>
            <a:solidFill>
              <a:srgbClr val="007B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21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7B78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60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B78"/>
        </a:buClr>
        <a:buSzPct val="80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B78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B7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B7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jp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alphamega.com.cy/e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Ενότητα </a:t>
            </a:r>
            <a:r>
              <a:rPr lang="en-GB" dirty="0"/>
              <a:t>4: </a:t>
            </a:r>
            <a:r>
              <a:rPr lang="el-GR" dirty="0"/>
              <a:t>Ηλεκτρονικές Πληρωμές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Το διαδικτυακό μάθημα My e-Start – σας εξοπλίζει με τις βασικές ψηφιακές δεξιότητες για να χρησιμοποιήσετε τις πιο κοινές υπηρεσίες ηλεκτρονικής διακυβέρνησης και ηλεκτρονικού εμπορίου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665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C18107A6-BDF2-48E5-8397-0AEEE3777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074" y="365125"/>
            <a:ext cx="10626725" cy="1325563"/>
          </a:xfrm>
        </p:spPr>
        <p:txBody>
          <a:bodyPr/>
          <a:lstStyle/>
          <a:p>
            <a:r>
              <a:rPr lang="el-GR" dirty="0"/>
              <a:t>Δραστηριότητες για την επέκταση όσων μάθατε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2D2A78E-6388-466F-9E1F-F42384602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8807"/>
          </a:xfrm>
        </p:spPr>
        <p:txBody>
          <a:bodyPr>
            <a:normAutofit lnSpcReduction="10000"/>
          </a:bodyPr>
          <a:lstStyle/>
          <a:p>
            <a:pPr marL="803275" indent="0">
              <a:buNone/>
            </a:pPr>
            <a:r>
              <a:rPr lang="el-GR" sz="3200" b="1" dirty="0">
                <a:solidFill>
                  <a:srgbClr val="007B78"/>
                </a:solidFill>
              </a:rPr>
              <a:t>Δραστηριότητα</a:t>
            </a:r>
            <a:r>
              <a:rPr lang="en-GB" sz="2400" b="1" dirty="0">
                <a:solidFill>
                  <a:srgbClr val="007B78"/>
                </a:solidFill>
              </a:rPr>
              <a:t>:</a:t>
            </a:r>
            <a:endParaRPr lang="en-GB" sz="2400" dirty="0"/>
          </a:p>
          <a:p>
            <a:pPr marL="1260475" indent="-457200">
              <a:buFont typeface="+mj-lt"/>
              <a:buAutoNum type="arabicPeriod"/>
            </a:pPr>
            <a:r>
              <a:rPr lang="el-GR" sz="2400" dirty="0"/>
              <a:t>Μεταβείτε στον ιστότοπο </a:t>
            </a:r>
            <a:r>
              <a:rPr lang="en-US" sz="2400" b="1" dirty="0">
                <a:solidFill>
                  <a:srgbClr val="007B78"/>
                </a:solidFill>
              </a:rPr>
              <a:t>www.alphamega.com.cy</a:t>
            </a:r>
          </a:p>
          <a:p>
            <a:pPr marL="1260475" indent="-457200">
              <a:buFont typeface="+mj-lt"/>
              <a:buAutoNum type="arabicPeriod"/>
            </a:pPr>
            <a:r>
              <a:rPr lang="el-GR" sz="2400" dirty="0"/>
              <a:t>Προσθέστε διάφορα προϊόντα στο καλάθι αγορών σας και προσπαθήστε να ολοκληρώσετε την αγορά. Μπορείτε να υποβάλετε την παραγγελία χωρίς να δημιουργήσετε λογαριασμό στον ιστότοπο;</a:t>
            </a:r>
            <a:endParaRPr lang="en-US" sz="2400" dirty="0"/>
          </a:p>
          <a:p>
            <a:pPr marL="1260475" indent="-457200">
              <a:buFont typeface="+mj-lt"/>
              <a:buAutoNum type="arabicPeriod"/>
            </a:pPr>
            <a:r>
              <a:rPr lang="el-GR" sz="2400" dirty="0"/>
              <a:t>Πριν δημιουργήσετε έναν λογαριασμό, εξετάστε τη φύση της πληρωμής και σκεφτείτε το είδος των στοιχείων που θα σας ζητηθεί να εισαγάγετε</a:t>
            </a:r>
            <a:r>
              <a:rPr lang="en-US" sz="2400" dirty="0"/>
              <a:t>. </a:t>
            </a:r>
          </a:p>
          <a:p>
            <a:pPr marL="803275" indent="0">
              <a:buNone/>
            </a:pPr>
            <a:r>
              <a:rPr lang="el-GR" sz="2000" i="1" dirty="0"/>
              <a:t>Θυμηθείτε, αυτή η δραστηριότητα αφορά στην υποβολή μιας ηλεκτρονικής παραγγελίας για παράδοση των προϊόντων στο σπίτι σας</a:t>
            </a:r>
            <a:r>
              <a:rPr lang="en-US" sz="2000" i="1" dirty="0"/>
              <a:t>. </a:t>
            </a:r>
          </a:p>
          <a:p>
            <a:pPr marL="803275" indent="0">
              <a:buNone/>
            </a:pPr>
            <a:r>
              <a:rPr lang="en-US" sz="2400" dirty="0"/>
              <a:t>3. </a:t>
            </a:r>
            <a:r>
              <a:rPr lang="el-GR" sz="2400" dirty="0"/>
              <a:t>Ελέγξτε τις απαντήσεις σας κάνοντας κλικ στη «δημιουργία λογαριασμού» και αξιολογήστε τις απαντήσεις σας στην προηγούμενη ερώτηση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l-GR" sz="2400" b="1" dirty="0">
                <a:solidFill>
                  <a:srgbClr val="007B78"/>
                </a:solidFill>
              </a:rPr>
              <a:t>ΣΗΜΕΙΩΣΗ</a:t>
            </a:r>
            <a:r>
              <a:rPr lang="en-US" sz="2400" dirty="0"/>
              <a:t>: </a:t>
            </a:r>
            <a:r>
              <a:rPr lang="el-GR" sz="2400" i="1" dirty="0"/>
              <a:t>δεν χρειάζεται να ολοκληρώσετε πλήρως τη διαδικασία δημιουργίας λογαριασμού</a:t>
            </a:r>
            <a:r>
              <a:rPr lang="en-US" sz="2400" i="1" dirty="0"/>
              <a:t>!</a:t>
            </a:r>
            <a:endParaRPr lang="en-GB" sz="2400" i="1" dirty="0"/>
          </a:p>
          <a:p>
            <a:pPr marL="803275" indent="0">
              <a:buNone/>
            </a:pPr>
            <a:endParaRPr lang="en-GB" sz="24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1BFC76C-2D9F-4B62-8B44-39F7C7FB6320}"/>
              </a:ext>
            </a:extLst>
          </p:cNvPr>
          <p:cNvPicPr/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719455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836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Αναστοχασμός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235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Συζήτηση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F9D80B-3E08-4365-848E-D9336057C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sz="2400" dirty="0"/>
              <a:t>Γιατί ορισμένες ιστοσελίδες παρέχουν την επιλογή πληρωμής «ως επισκέπτης»;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l-GR" sz="2400" dirty="0"/>
              <a:t>Υπάρχουν μειονεκτήματα σε αυτή την επιλογή (πληρωμή ως επισκέπτης);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400" dirty="0"/>
              <a:t>Αισθάνεστε αυτοπεποίθηση για την αξιολόγηση της ασφάλειας ενός διαδικτυακού περιβάλλοντος;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2861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6" grpId="1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Πληροφορίες έργου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062654"/>
              </p:ext>
            </p:extLst>
          </p:nvPr>
        </p:nvGraphicFramePr>
        <p:xfrm>
          <a:off x="838199" y="1866265"/>
          <a:ext cx="10584977" cy="384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2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42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670">
                <a:tc>
                  <a:txBody>
                    <a:bodyPr/>
                    <a:lstStyle/>
                    <a:p>
                      <a:r>
                        <a:rPr lang="el-GR" dirty="0"/>
                        <a:t>Τίτλος έργου</a:t>
                      </a:r>
                      <a:r>
                        <a:rPr lang="en-GB" dirty="0"/>
                        <a:t>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007B78"/>
                          </a:solidFill>
                        </a:rPr>
                        <a:t>My e-Start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670">
                <a:tc>
                  <a:txBody>
                    <a:bodyPr/>
                    <a:lstStyle/>
                    <a:p>
                      <a:r>
                        <a:rPr lang="el-GR" dirty="0"/>
                        <a:t>Αριθμός έργου</a:t>
                      </a:r>
                      <a:r>
                        <a:rPr lang="en-GB" dirty="0"/>
                        <a:t>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2020-1-DE02-KA204-007410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67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67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67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67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67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67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6675">
                <a:tc gridSpan="2">
                  <a:txBody>
                    <a:bodyPr/>
                    <a:lstStyle/>
                    <a:p>
                      <a:r>
                        <a:rPr lang="el-GR" dirty="0"/>
                        <a:t>Το παρόν έργο έχει χρηματοδοτηθεί με την υποστήριξη της Ευρωπαϊκής Επιτροπής. Αυτή η δημοσίευση (ανακοίνωση) αντικατοπτρίζει μόνο τις απόψεις του δημιουργού και η Επιτροπή δεν μπορεί να θεωρηθεί υπεύθυνη για οποιαδήποτε χρήση των πληροφοριών που περιέχονται σε αυτήν.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9E82C3F7-B46D-497E-8532-92CEF9E12C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4988" y="6391132"/>
            <a:ext cx="1547012" cy="357139"/>
          </a:xfrm>
          <a:prstGeom prst="rect">
            <a:avLst/>
          </a:prstGeom>
        </p:spPr>
      </p:pic>
      <p:pic>
        <p:nvPicPr>
          <p:cNvPr id="7" name="Picture 6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894EE563-16AE-4055-9324-B697028DCE2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64" t="13530" r="5292" b="3567"/>
          <a:stretch/>
        </p:blipFill>
        <p:spPr>
          <a:xfrm>
            <a:off x="1866297" y="6345864"/>
            <a:ext cx="1466850" cy="447675"/>
          </a:xfrm>
          <a:prstGeom prst="rect">
            <a:avLst/>
          </a:prstGeom>
        </p:spPr>
      </p:pic>
      <p:pic>
        <p:nvPicPr>
          <p:cNvPr id="8" name="Picture 7" descr="Icon&#10;&#10;Description automatically generated with medium confidence">
            <a:extLst>
              <a:ext uri="{FF2B5EF4-FFF2-40B4-BE49-F238E27FC236}">
                <a16:creationId xmlns:a16="http://schemas.microsoft.com/office/drawing/2014/main" id="{47F46BCE-7B49-443D-B9AC-E50575C48A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4144" y="6393796"/>
            <a:ext cx="929210" cy="351811"/>
          </a:xfrm>
          <a:prstGeom prst="rect">
            <a:avLst/>
          </a:prstGeom>
        </p:spPr>
      </p:pic>
      <p:pic>
        <p:nvPicPr>
          <p:cNvPr id="9" name="Picture 8" descr="Logo&#10;&#10;Description automatically generated with medium confidence">
            <a:extLst>
              <a:ext uri="{FF2B5EF4-FFF2-40B4-BE49-F238E27FC236}">
                <a16:creationId xmlns:a16="http://schemas.microsoft.com/office/drawing/2014/main" id="{2EAD449D-43E8-453B-AFC5-B259AF72DA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4763" y="6459586"/>
            <a:ext cx="1671166" cy="220231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DF11A0B5-AF8D-42AE-B3F2-745FB2883F3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8925" t="8611" r="10306" b="12389"/>
          <a:stretch/>
        </p:blipFill>
        <p:spPr>
          <a:xfrm>
            <a:off x="7606926" y="6359277"/>
            <a:ext cx="1259681" cy="420849"/>
          </a:xfrm>
          <a:prstGeom prst="rect">
            <a:avLst/>
          </a:prstGeom>
        </p:spPr>
      </p:pic>
      <p:pic>
        <p:nvPicPr>
          <p:cNvPr id="11" name="Picture 10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12BCE666-9D95-41C7-BC3C-633E79833A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64351" y="6446143"/>
            <a:ext cx="1269415" cy="247116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EB04F708-3DEB-45AB-9AF2-0A140724F1D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513" t="3564" r="601" b="4947"/>
          <a:stretch/>
        </p:blipFill>
        <p:spPr>
          <a:xfrm>
            <a:off x="8967604" y="6344673"/>
            <a:ext cx="1576388" cy="45005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6" t="29961" r="18636" b="31128"/>
          <a:stretch/>
        </p:blipFill>
        <p:spPr>
          <a:xfrm>
            <a:off x="749300" y="6285598"/>
            <a:ext cx="1016000" cy="568206"/>
          </a:xfrm>
          <a:prstGeom prst="rect">
            <a:avLst/>
          </a:prstGeom>
        </p:spPr>
      </p:pic>
      <p:pic>
        <p:nvPicPr>
          <p:cNvPr id="3" name="table">
            <a:extLst>
              <a:ext uri="{FF2B5EF4-FFF2-40B4-BE49-F238E27FC236}">
                <a16:creationId xmlns:a16="http://schemas.microsoft.com/office/drawing/2014/main" id="{A589739F-9D4C-AEA7-937C-D66D8DF2504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75672" y="4303336"/>
            <a:ext cx="9335684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1F39F0D-5062-9083-D2B7-8C224E942A7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75672" y="4303336"/>
            <a:ext cx="1112514" cy="39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924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Εισαγωγή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5542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Εισαγωγή – σκοποί και στόχοι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49FD8C0-838A-4D42-ACAE-2A8C6B933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4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Η παρούσα ενότητα εξερευνά</a:t>
            </a:r>
            <a:r>
              <a:rPr lang="en-GB" dirty="0"/>
              <a:t>: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el-GR" b="1" i="1" dirty="0"/>
              <a:t>Εισαγωγή στις ηλεκτρονικές πληρωμές </a:t>
            </a:r>
            <a:r>
              <a:rPr lang="el-GR" dirty="0"/>
              <a:t>– η σημασία και τα οφέλη των ηλεκτρονικών πληρωμών</a:t>
            </a:r>
            <a:endParaRPr lang="en-GB" b="1" i="1" dirty="0"/>
          </a:p>
          <a:p>
            <a:r>
              <a:rPr lang="el-GR" b="1" i="1" dirty="0"/>
              <a:t>Αξιολόγηση ασφάλειας ενός περιβάλλοντος ηλεκτρονικών πληρωμών </a:t>
            </a:r>
            <a:r>
              <a:rPr lang="el-GR" dirty="0"/>
              <a:t>– χρήση συμβουλών ασφάλειας και εντοπισμός ύποπτων στοιχείων</a:t>
            </a:r>
            <a:r>
              <a:rPr lang="en-GB" dirty="0"/>
              <a:t> </a:t>
            </a:r>
            <a:endParaRPr lang="en-GB" b="1" i="1" dirty="0"/>
          </a:p>
          <a:p>
            <a:r>
              <a:rPr lang="el-GR" b="1" i="1" dirty="0"/>
              <a:t>Εισαγωγή προσωπικών στοιχείων  </a:t>
            </a:r>
            <a:r>
              <a:rPr lang="el-GR" dirty="0"/>
              <a:t>– εξοικείωση με την προσθήκη προσωπικών στοιχείων για την ολοκλήρωση μιας ηλεκτρονικής πληρωμής</a:t>
            </a:r>
            <a:endParaRPr lang="en-GB" b="1" i="1" dirty="0"/>
          </a:p>
          <a:p>
            <a:r>
              <a:rPr lang="el-GR" b="1" i="1" dirty="0"/>
              <a:t>Παραδοσιακοί τρόποι πληρωμής </a:t>
            </a:r>
            <a:r>
              <a:rPr lang="el-GR" dirty="0"/>
              <a:t>– βασικοί τρόποι πληρωμής</a:t>
            </a:r>
          </a:p>
        </p:txBody>
      </p:sp>
    </p:spTree>
    <p:extLst>
      <p:ext uri="{BB962C8B-B14F-4D97-AF65-F5344CB8AC3E}">
        <p14:creationId xmlns:p14="http://schemas.microsoft.com/office/powerpoint/2010/main" val="20510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Εισαγωγή – περιεχόμενο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8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600" dirty="0">
                <a:solidFill>
                  <a:prstClr val="black"/>
                </a:solidFill>
              </a:rPr>
              <a:t>Η παρούσα διαδικτυακή ενότητα χωρίζεται στις ακόλουθες υποενότητες</a:t>
            </a:r>
            <a:r>
              <a:rPr lang="en-GB" sz="2600" dirty="0">
                <a:solidFill>
                  <a:prstClr val="black"/>
                </a:solidFill>
              </a:rPr>
              <a:t>:</a:t>
            </a:r>
            <a:endParaRPr lang="en-GB" sz="2400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Εισαγωγή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Εισαγωγή στις ηλεκτρονικές πληρωμές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Αξιολόγηση ασφάλειας ενός περιβάλλοντος ηλεκτρονικών πληρωμών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Εισαγωγή προσωπικών στοιχείων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Παραδοσιακοί Τρόποι Πληρωμής </a:t>
            </a:r>
            <a:r>
              <a:rPr lang="en-GB" dirty="0"/>
              <a:t>&amp; </a:t>
            </a:r>
            <a:r>
              <a:rPr lang="el-GR" dirty="0"/>
              <a:t>Μέθοδοι Ελέγχου Ταυτότητας</a:t>
            </a:r>
          </a:p>
        </p:txBody>
      </p:sp>
    </p:spTree>
    <p:extLst>
      <p:ext uri="{BB962C8B-B14F-4D97-AF65-F5344CB8AC3E}">
        <p14:creationId xmlns:p14="http://schemas.microsoft.com/office/powerpoint/2010/main" val="1531562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Πρόσβαση στο πρόγραμμα, Ενότητα </a:t>
            </a:r>
            <a:r>
              <a:rPr lang="en-GB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9507583" cy="5032376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l-GR" dirty="0"/>
              <a:t>Στη γραμμή διεύθυνσης του προγράμματος περιήγησής σας, πληκτρολογήστε </a:t>
            </a:r>
            <a:r>
              <a:rPr lang="el-GR" sz="2900" b="1" dirty="0">
                <a:solidFill>
                  <a:srgbClr val="007B78"/>
                </a:solidFill>
              </a:rPr>
              <a:t>my-eStart.dieberater.com</a:t>
            </a:r>
            <a:r>
              <a:rPr lang="el-GR" dirty="0"/>
              <a:t> και πατήστε </a:t>
            </a:r>
            <a:r>
              <a:rPr lang="el-GR" sz="2900" b="1" dirty="0">
                <a:solidFill>
                  <a:srgbClr val="007B78"/>
                </a:solidFill>
              </a:rPr>
              <a:t>Enter/Go</a:t>
            </a:r>
            <a:r>
              <a:rPr lang="el-GR" dirty="0"/>
              <a:t> στο πληκτρολόγιό σας</a:t>
            </a:r>
            <a:endParaRPr lang="en-GB" dirty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l-GR" dirty="0"/>
              <a:t>Όταν εμφανιστεί η </a:t>
            </a:r>
            <a:r>
              <a:rPr lang="el-GR" sz="2900" b="1" dirty="0">
                <a:solidFill>
                  <a:srgbClr val="007B78"/>
                </a:solidFill>
              </a:rPr>
              <a:t>Σελίδα σύνδεσης </a:t>
            </a:r>
            <a:r>
              <a:rPr lang="el-GR" dirty="0"/>
              <a:t>της πλατφόρμας My e-Start, χρησιμοποιήστε το όνομα χρήστη και τον κωδικό πρόσβασης που δημιουργήσατε στην πρώτη συνεδρία</a:t>
            </a:r>
            <a:endParaRPr lang="en-GB" dirty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l-GR" dirty="0"/>
              <a:t>Μόλις συνδεθείτε, κάντε κλικ/πατήστε το κουμπί </a:t>
            </a:r>
            <a:r>
              <a:rPr lang="el-GR" sz="2900" b="1" dirty="0">
                <a:solidFill>
                  <a:srgbClr val="007B78"/>
                </a:solidFill>
              </a:rPr>
              <a:t>Πρόσβαση</a:t>
            </a:r>
            <a:r>
              <a:rPr lang="el-GR" dirty="0"/>
              <a:t> κάτω από την εικόνα με τη σημαία της γλώσσας που θέλετε να χρησιμοποιήσετε (όπως </a:t>
            </a:r>
            <a:r>
              <a:rPr lang="el-GR" sz="2900" b="1" dirty="0">
                <a:solidFill>
                  <a:srgbClr val="007B78"/>
                </a:solidFill>
              </a:rPr>
              <a:t>EN</a:t>
            </a:r>
            <a:r>
              <a:rPr lang="el-GR" dirty="0"/>
              <a:t>)</a:t>
            </a:r>
            <a:endParaRPr lang="en-GB" dirty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l-GR" dirty="0"/>
              <a:t>Κάντε κλικ/πατήστε το </a:t>
            </a:r>
            <a:r>
              <a:rPr lang="el-GR" b="1" dirty="0">
                <a:solidFill>
                  <a:srgbClr val="007B78"/>
                </a:solidFill>
              </a:rPr>
              <a:t>Ενότητα 4: Ηλεκτρονικές Πληρωμές</a:t>
            </a:r>
            <a:endParaRPr lang="en-GB" b="1" dirty="0">
              <a:solidFill>
                <a:srgbClr val="007B78"/>
              </a:solidFill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l-GR" dirty="0"/>
              <a:t>Κάντε κλικ/πατήστε το </a:t>
            </a:r>
            <a:r>
              <a:rPr lang="en-GB" b="1" dirty="0">
                <a:solidFill>
                  <a:srgbClr val="007B78"/>
                </a:solidFill>
              </a:rPr>
              <a:t>4.1 </a:t>
            </a:r>
            <a:r>
              <a:rPr lang="el-GR" b="1" dirty="0">
                <a:solidFill>
                  <a:srgbClr val="007B78"/>
                </a:solidFill>
              </a:rPr>
              <a:t>Εισαγωγή</a:t>
            </a:r>
            <a:endParaRPr lang="en-GB" b="1" dirty="0">
              <a:solidFill>
                <a:srgbClr val="007B78"/>
              </a:solidFill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l-GR" dirty="0"/>
              <a:t>Εργαστείτε μέχρι να ολοκληρώσετε όλες τις ενότητες </a:t>
            </a:r>
            <a:r>
              <a:rPr lang="en-GB" b="1" dirty="0">
                <a:solidFill>
                  <a:srgbClr val="007B78"/>
                </a:solidFill>
              </a:rPr>
              <a:t>4.1</a:t>
            </a:r>
            <a:r>
              <a:rPr lang="en-GB" dirty="0"/>
              <a:t> </a:t>
            </a:r>
            <a:r>
              <a:rPr lang="el-GR" dirty="0"/>
              <a:t>έως </a:t>
            </a:r>
            <a:r>
              <a:rPr lang="en-GB" b="1" dirty="0">
                <a:solidFill>
                  <a:srgbClr val="007B78"/>
                </a:solidFill>
              </a:rPr>
              <a:t>4.5</a:t>
            </a:r>
          </a:p>
          <a:p>
            <a:pPr marL="1436688" indent="-901700">
              <a:lnSpc>
                <a:spcPct val="110000"/>
              </a:lnSpc>
              <a:buNone/>
            </a:pPr>
            <a:r>
              <a:rPr lang="el-GR" b="1" dirty="0">
                <a:solidFill>
                  <a:srgbClr val="007B78"/>
                </a:solidFill>
              </a:rPr>
              <a:t>ΣΗΜΕΙΩΣΗ</a:t>
            </a:r>
            <a:r>
              <a:rPr lang="en-GB" b="1" dirty="0">
                <a:solidFill>
                  <a:srgbClr val="007B78"/>
                </a:solidFill>
              </a:rPr>
              <a:t>:	</a:t>
            </a:r>
            <a:r>
              <a:rPr lang="el-GR" sz="2900" dirty="0">
                <a:solidFill>
                  <a:prstClr val="black"/>
                </a:solidFill>
              </a:rPr>
              <a:t> για περαιτέρω βοήθεια, ανατρέξτε στο ενημερωτικό έντυπο του </a:t>
            </a:r>
            <a:r>
              <a:rPr lang="el-GR" sz="2900" b="1" dirty="0">
                <a:solidFill>
                  <a:srgbClr val="007B78"/>
                </a:solidFill>
              </a:rPr>
              <a:t>Εγχειριδίου του Προγράμματος </a:t>
            </a:r>
            <a:r>
              <a:rPr lang="el-GR" sz="2900" dirty="0">
                <a:solidFill>
                  <a:prstClr val="black"/>
                </a:solidFill>
              </a:rPr>
              <a:t>ή </a:t>
            </a:r>
            <a:r>
              <a:rPr lang="el-GR" sz="2900" b="1" dirty="0">
                <a:solidFill>
                  <a:srgbClr val="007B78"/>
                </a:solidFill>
              </a:rPr>
              <a:t>ζητήστε μου τη βοήθεια</a:t>
            </a:r>
            <a:r>
              <a:rPr lang="en-GB" b="1" dirty="0">
                <a:solidFill>
                  <a:srgbClr val="007B78"/>
                </a:solidFill>
              </a:rPr>
              <a:t>!</a:t>
            </a:r>
            <a:endParaRPr lang="en-GB" dirty="0"/>
          </a:p>
          <a:p>
            <a:pPr marL="514350" lvl="0" indent="-514350">
              <a:lnSpc>
                <a:spcPct val="110000"/>
              </a:lnSpc>
              <a:buFont typeface="+mj-lt"/>
              <a:buAutoNum type="arabicPeriod" startAt="7"/>
            </a:pPr>
            <a:r>
              <a:rPr lang="el-GR" sz="2900" dirty="0">
                <a:solidFill>
                  <a:prstClr val="black"/>
                </a:solidFill>
              </a:rPr>
              <a:t>Όταν θα έχετε ολοκληρώσει, μπορείτε να </a:t>
            </a:r>
            <a:r>
              <a:rPr lang="el-GR" sz="2900" b="1" dirty="0">
                <a:solidFill>
                  <a:srgbClr val="007B78"/>
                </a:solidFill>
              </a:rPr>
              <a:t>Αποσυνδεθείτε</a:t>
            </a:r>
            <a:endParaRPr lang="en-GB" sz="2900" b="1" dirty="0">
              <a:solidFill>
                <a:srgbClr val="007B78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9029" y="3062392"/>
            <a:ext cx="1764440" cy="1558794"/>
          </a:xfrm>
          <a:prstGeom prst="rect">
            <a:avLst/>
          </a:prstGeom>
          <a:ln>
            <a:solidFill>
              <a:srgbClr val="007B78"/>
            </a:solidFill>
          </a:ln>
        </p:spPr>
      </p:pic>
    </p:spTree>
    <p:extLst>
      <p:ext uri="{BB962C8B-B14F-4D97-AF65-F5344CB8AC3E}">
        <p14:creationId xmlns:p14="http://schemas.microsoft.com/office/powerpoint/2010/main" val="2243225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Ενίσχυση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763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42214A2C-A19E-4DCE-B8C6-4A31BCF64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074" y="365125"/>
            <a:ext cx="10626725" cy="1325563"/>
          </a:xfrm>
        </p:spPr>
        <p:txBody>
          <a:bodyPr/>
          <a:lstStyle/>
          <a:p>
            <a:r>
              <a:rPr lang="el-GR" dirty="0"/>
              <a:t>Εξασκήστε περαιτέρω όσα μάθατε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7A2132-3E18-4D1E-80E6-CD56A5189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Autofit/>
          </a:bodyPr>
          <a:lstStyle/>
          <a:p>
            <a:pPr marL="803275" indent="0">
              <a:buNone/>
            </a:pPr>
            <a:r>
              <a:rPr lang="el-GR" sz="2400" b="1" dirty="0">
                <a:solidFill>
                  <a:srgbClr val="007B78"/>
                </a:solidFill>
              </a:rPr>
              <a:t>Δραστηριότητα </a:t>
            </a:r>
            <a:r>
              <a:rPr lang="en-GB" sz="2400" b="1" dirty="0">
                <a:solidFill>
                  <a:srgbClr val="007B78"/>
                </a:solidFill>
              </a:rPr>
              <a:t>:</a:t>
            </a:r>
          </a:p>
          <a:p>
            <a:pPr marL="803275" indent="0">
              <a:buNone/>
            </a:pPr>
            <a:r>
              <a:rPr lang="el-GR" sz="2400" dirty="0"/>
              <a:t>Μεταβείτε στον ιστότοπο</a:t>
            </a:r>
            <a:r>
              <a:rPr lang="el-GR" sz="2400" b="1" dirty="0">
                <a:solidFill>
                  <a:srgbClr val="007B78"/>
                </a:solidFill>
              </a:rPr>
              <a:t> </a:t>
            </a:r>
            <a:r>
              <a:rPr lang="en-GB" sz="2400" b="1" dirty="0">
                <a:solidFill>
                  <a:srgbClr val="007B78"/>
                </a:solidFill>
                <a:hlinkClick r:id="rId2"/>
              </a:rPr>
              <a:t>www.alphamega.com.cy/en</a:t>
            </a:r>
            <a:r>
              <a:rPr lang="en-GB" sz="2400" dirty="0"/>
              <a:t>, </a:t>
            </a:r>
            <a:r>
              <a:rPr lang="el-GR" sz="2400" dirty="0"/>
              <a:t>ένα τοπικό σούπερ μάρκετ στην Κύπρο, και ελέγξτε αν είναι αληθινό, απαντώντας σε αυτές τις ερωτήσεις</a:t>
            </a:r>
            <a:r>
              <a:rPr lang="en-GB" sz="2400" dirty="0"/>
              <a:t>:</a:t>
            </a:r>
          </a:p>
          <a:p>
            <a:pPr marL="1260475" indent="-457200">
              <a:buFont typeface="+mj-lt"/>
              <a:buAutoNum type="arabicPeriod"/>
            </a:pPr>
            <a:r>
              <a:rPr lang="el-GR" sz="2400" dirty="0"/>
              <a:t>Τα δεδομένα που μεταφέρονται σε αυτόν τον ιστότοπο είναι κρυπτογραφημένα;</a:t>
            </a:r>
            <a:r>
              <a:rPr lang="en-GB" sz="2400" dirty="0"/>
              <a:t> </a:t>
            </a:r>
          </a:p>
          <a:p>
            <a:pPr marL="1260475" indent="-457200">
              <a:buFont typeface="+mj-lt"/>
              <a:buAutoNum type="arabicPeriod"/>
            </a:pPr>
            <a:r>
              <a:rPr lang="el-GR" sz="2400" dirty="0"/>
              <a:t>Το όνομα τομέα φαίνεται νόμιμο;</a:t>
            </a:r>
            <a:endParaRPr lang="en-GB" sz="2400" dirty="0"/>
          </a:p>
          <a:p>
            <a:pPr marL="1260475" indent="-457200">
              <a:buFont typeface="+mj-lt"/>
              <a:buAutoNum type="arabicPeriod"/>
            </a:pPr>
            <a:r>
              <a:rPr lang="el-GR" sz="2400" dirty="0"/>
              <a:t>Είναι σωστή η ορθογραφία και η γραμματική;</a:t>
            </a:r>
          </a:p>
          <a:p>
            <a:pPr marL="1260475" indent="-457200">
              <a:buFont typeface="+mj-lt"/>
              <a:buAutoNum type="arabicPeriod"/>
            </a:pPr>
            <a:r>
              <a:rPr lang="el-GR" sz="2400" dirty="0"/>
              <a:t>Υπάρχουν διαθέσιμα αξιόπιστα στοιχεία επικοινωνίας;</a:t>
            </a:r>
          </a:p>
          <a:p>
            <a:pPr marL="1260475" indent="-457200">
              <a:buFont typeface="+mj-lt"/>
              <a:buAutoNum type="arabicPeriod"/>
            </a:pPr>
            <a:r>
              <a:rPr lang="el-GR" sz="2400" dirty="0"/>
              <a:t>Είναι οι προσφορές που προσφέρονται πολύ καλές για να είναι αληθινές;</a:t>
            </a:r>
          </a:p>
          <a:p>
            <a:pPr marL="1260475" indent="-457200">
              <a:buFont typeface="+mj-lt"/>
              <a:buAutoNum type="arabicPeriod"/>
            </a:pPr>
            <a:r>
              <a:rPr lang="el-GR" sz="2400" dirty="0"/>
              <a:t>Χρησιμοποιούν ασφαλείς επιλογές πληρωμής;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6A5AFA1-9074-4707-A4DC-0C4E9CEE1060}"/>
              </a:ext>
            </a:extLst>
          </p:cNvPr>
          <p:cNvPicPr/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719455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367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Επέκταση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9259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y e-Star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E8D8"/>
      </a:accent1>
      <a:accent2>
        <a:srgbClr val="007A78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2648</TotalTime>
  <Words>556</Words>
  <Application>Microsoft Office PowerPoint</Application>
  <PresentationFormat>Widescreen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Wingdings</vt:lpstr>
      <vt:lpstr>Office Theme</vt:lpstr>
      <vt:lpstr>Ενότητα 4: Ηλεκτρονικές Πληρωμές</vt:lpstr>
      <vt:lpstr>Πληροφορίες έργου</vt:lpstr>
      <vt:lpstr>Εισαγωγή</vt:lpstr>
      <vt:lpstr>Εισαγωγή – σκοποί και στόχοι</vt:lpstr>
      <vt:lpstr>Εισαγωγή – περιεχόμενο</vt:lpstr>
      <vt:lpstr>Πρόσβαση στο πρόγραμμα, Ενότητα 4</vt:lpstr>
      <vt:lpstr>Ενίσχυση</vt:lpstr>
      <vt:lpstr>Εξασκήστε περαιτέρω όσα μάθατε</vt:lpstr>
      <vt:lpstr>Επέκταση</vt:lpstr>
      <vt:lpstr>Δραστηριότητες για την επέκταση όσων μάθατε</vt:lpstr>
      <vt:lpstr>Αναστοχασμός</vt:lpstr>
      <vt:lpstr>Συζήτηση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Ενότητα 4: Ηλεκτρονικές πληρωμές</dc:title>
  <dc:creator>Jackie Rawling</dc:creator>
  <cp:lastModifiedBy>Kyriaki Chatzipanagiotou</cp:lastModifiedBy>
  <cp:revision>5</cp:revision>
  <dcterms:created xsi:type="dcterms:W3CDTF">2021-09-15T08:24:32Z</dcterms:created>
  <dcterms:modified xsi:type="dcterms:W3CDTF">2022-09-15T20:08:52Z</dcterms:modified>
</cp:coreProperties>
</file>