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92" r:id="rId3"/>
    <p:sldId id="331" r:id="rId4"/>
    <p:sldId id="302" r:id="rId5"/>
    <p:sldId id="327" r:id="rId6"/>
    <p:sldId id="332" r:id="rId7"/>
    <p:sldId id="313" r:id="rId8"/>
    <p:sldId id="328" r:id="rId9"/>
    <p:sldId id="314" r:id="rId10"/>
    <p:sldId id="329" r:id="rId11"/>
    <p:sldId id="330" r:id="rId12"/>
    <p:sldId id="3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B78"/>
    <a:srgbClr val="49E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0113" autoAdjust="0"/>
  </p:normalViewPr>
  <p:slideViewPr>
    <p:cSldViewPr snapToGrid="0">
      <p:cViewPr varScale="1">
        <p:scale>
          <a:sx n="80" d="100"/>
          <a:sy n="80" d="100"/>
        </p:scale>
        <p:origin x="922"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3833" y="2272968"/>
            <a:ext cx="9144000" cy="2244532"/>
          </a:xfrm>
        </p:spPr>
        <p:txBody>
          <a:bodyPr anchor="b"/>
          <a:lstStyle>
            <a:lvl1pPr algn="l">
              <a:defRPr sz="6000"/>
            </a:lvl1pPr>
          </a:lstStyle>
          <a:p>
            <a:r>
              <a:rPr lang="en-US" dirty="0"/>
              <a:t>Click to edit Master title style</a:t>
            </a:r>
            <a:endParaRPr lang="en-GB" dirty="0"/>
          </a:p>
        </p:txBody>
      </p:sp>
      <p:sp>
        <p:nvSpPr>
          <p:cNvPr id="3" name="Subtitle 2"/>
          <p:cNvSpPr>
            <a:spLocks noGrp="1"/>
          </p:cNvSpPr>
          <p:nvPr>
            <p:ph type="subTitle" idx="1"/>
          </p:nvPr>
        </p:nvSpPr>
        <p:spPr>
          <a:xfrm>
            <a:off x="1883833" y="4609575"/>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p:cNvSpPr/>
          <p:nvPr userDrawn="1"/>
        </p:nvSpPr>
        <p:spPr>
          <a:xfrm rot="5400000">
            <a:off x="6019634" y="-5452367"/>
            <a:ext cx="720000" cy="11624733"/>
          </a:xfrm>
          <a:prstGeom prst="rect">
            <a:avLst/>
          </a:prstGeom>
          <a:solidFill>
            <a:srgbClr val="007B78"/>
          </a:solidFill>
          <a:ln>
            <a:solidFill>
              <a:srgbClr val="007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6830" t="29961" r="16797" b="31128"/>
          <a:stretch/>
        </p:blipFill>
        <p:spPr>
          <a:xfrm>
            <a:off x="9436099" y="812076"/>
            <a:ext cx="2573375" cy="1368816"/>
          </a:xfrm>
          <a:prstGeom prst="rect">
            <a:avLst/>
          </a:prstGeom>
        </p:spPr>
      </p:pic>
    </p:spTree>
    <p:extLst>
      <p:ext uri="{BB962C8B-B14F-4D97-AF65-F5344CB8AC3E}">
        <p14:creationId xmlns:p14="http://schemas.microsoft.com/office/powerpoint/2010/main" val="127115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6600" y="365125"/>
            <a:ext cx="10617200" cy="1325563"/>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7438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9030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7074" y="365125"/>
            <a:ext cx="10626725" cy="132556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2444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600" y="2751667"/>
            <a:ext cx="10610850" cy="1810808"/>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736600" y="4589463"/>
            <a:ext cx="106108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3269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27074" y="365125"/>
            <a:ext cx="10626725" cy="1325563"/>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3919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365125"/>
            <a:ext cx="10631488"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2241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23900" y="365125"/>
            <a:ext cx="10629900" cy="1325563"/>
          </a:xfrm>
        </p:spPr>
        <p:txBody>
          <a:bodyPr/>
          <a:lstStyle/>
          <a:p>
            <a:r>
              <a:rPr lang="en-US"/>
              <a:t>Click to edit Master title style</a:t>
            </a:r>
            <a:endParaRPr lang="en-GB"/>
          </a:p>
        </p:txBody>
      </p:sp>
    </p:spTree>
    <p:extLst>
      <p:ext uri="{BB962C8B-B14F-4D97-AF65-F5344CB8AC3E}">
        <p14:creationId xmlns:p14="http://schemas.microsoft.com/office/powerpoint/2010/main" val="81707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39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5764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4061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365125"/>
            <a:ext cx="10633800" cy="1325563"/>
          </a:xfrm>
          <a:prstGeom prst="rect">
            <a:avLst/>
          </a:prstGeom>
          <a:solidFill>
            <a:srgbClr val="49E8D9">
              <a:alpha val="40000"/>
            </a:srgbClr>
          </a:solidFill>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7" name="Rectangle 6"/>
          <p:cNvSpPr/>
          <p:nvPr userDrawn="1"/>
        </p:nvSpPr>
        <p:spPr>
          <a:xfrm>
            <a:off x="0" y="0"/>
            <a:ext cx="720000" cy="6858000"/>
          </a:xfrm>
          <a:prstGeom prst="rect">
            <a:avLst/>
          </a:prstGeom>
          <a:solidFill>
            <a:srgbClr val="007B78"/>
          </a:solidFill>
          <a:ln>
            <a:solidFill>
              <a:srgbClr val="007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5215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7B78"/>
        </a:buClr>
        <a:buFont typeface="Arial" panose="020B0604020202020204" pitchFamily="34" charset="0"/>
        <a:buChar char="•"/>
        <a:defRPr sz="2800" kern="1200">
          <a:solidFill>
            <a:schemeClr val="tx1"/>
          </a:solidFill>
          <a:latin typeface="+mn-lt"/>
          <a:ea typeface="+mn-ea"/>
          <a:cs typeface="+mn-cs"/>
        </a:defRPr>
      </a:lvl1pPr>
      <a:lvl2pPr marL="460800" indent="-228600" algn="l" defTabSz="914400" rtl="0" eaLnBrk="1" latinLnBrk="0" hangingPunct="1">
        <a:lnSpc>
          <a:spcPct val="90000"/>
        </a:lnSpc>
        <a:spcBef>
          <a:spcPts val="500"/>
        </a:spcBef>
        <a:buClr>
          <a:srgbClr val="007B78"/>
        </a:buClr>
        <a:buSzPct val="80000"/>
        <a:buFont typeface="Courier New" panose="02070309020205020404" pitchFamily="49" charset="0"/>
        <a:buChar char="o"/>
        <a:defRPr sz="2400" kern="1200">
          <a:solidFill>
            <a:schemeClr val="tx1"/>
          </a:solidFill>
          <a:latin typeface="+mn-lt"/>
          <a:ea typeface="+mn-ea"/>
          <a:cs typeface="+mn-cs"/>
        </a:defRPr>
      </a:lvl2pPr>
      <a:lvl3pPr marL="691200" indent="-228600" algn="l" defTabSz="914400" rtl="0" eaLnBrk="1" latinLnBrk="0" hangingPunct="1">
        <a:lnSpc>
          <a:spcPct val="90000"/>
        </a:lnSpc>
        <a:spcBef>
          <a:spcPts val="500"/>
        </a:spcBef>
        <a:buClr>
          <a:srgbClr val="007B78"/>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7B78"/>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7B78"/>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Ενότητα</a:t>
            </a:r>
            <a:r>
              <a:rPr lang="en-GB" dirty="0"/>
              <a:t> 3: </a:t>
            </a:r>
            <a:r>
              <a:rPr lang="el-GR" dirty="0"/>
              <a:t>Επικοινωνία &amp; Βοήθεια</a:t>
            </a:r>
            <a:endParaRPr lang="en-GB" dirty="0"/>
          </a:p>
        </p:txBody>
      </p:sp>
      <p:sp>
        <p:nvSpPr>
          <p:cNvPr id="3" name="Text Placeholder 2"/>
          <p:cNvSpPr>
            <a:spLocks noGrp="1"/>
          </p:cNvSpPr>
          <p:nvPr>
            <p:ph type="body" idx="1"/>
          </p:nvPr>
        </p:nvSpPr>
        <p:spPr/>
        <p:txBody>
          <a:bodyPr>
            <a:normAutofit/>
          </a:bodyPr>
          <a:lstStyle/>
          <a:p>
            <a:r>
              <a:rPr lang="el-GR" dirty="0"/>
              <a:t>Το διαδικτυακό πρόγραμμα </a:t>
            </a:r>
            <a:r>
              <a:rPr lang="el-GR" dirty="0" err="1"/>
              <a:t>My</a:t>
            </a:r>
            <a:r>
              <a:rPr lang="el-GR" dirty="0"/>
              <a:t> e-</a:t>
            </a:r>
            <a:r>
              <a:rPr lang="el-GR" dirty="0" err="1"/>
              <a:t>Start</a:t>
            </a:r>
            <a:r>
              <a:rPr lang="el-GR" dirty="0"/>
              <a:t> – σας εξοπλίζει με τις βασικές ψηφιακές δεξιότητες για να χρησιμοποιήσετε τις πιο κοινές υπηρεσίες ηλεκτρονικής διακυβέρνησης και ηλεκτρονικού εμπορίου</a:t>
            </a:r>
            <a:endParaRPr lang="en-GB" dirty="0"/>
          </a:p>
        </p:txBody>
      </p:sp>
    </p:spTree>
    <p:extLst>
      <p:ext uri="{BB962C8B-B14F-4D97-AF65-F5344CB8AC3E}">
        <p14:creationId xmlns:p14="http://schemas.microsoft.com/office/powerpoint/2010/main" val="1256777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C18107A6-BDF2-48E5-8397-0AEEE37779DB}"/>
              </a:ext>
            </a:extLst>
          </p:cNvPr>
          <p:cNvSpPr>
            <a:spLocks noGrp="1"/>
          </p:cNvSpPr>
          <p:nvPr>
            <p:ph type="title"/>
          </p:nvPr>
        </p:nvSpPr>
        <p:spPr>
          <a:xfrm>
            <a:off x="727074" y="365125"/>
            <a:ext cx="10626725" cy="1325563"/>
          </a:xfrm>
        </p:spPr>
        <p:txBody>
          <a:bodyPr/>
          <a:lstStyle/>
          <a:p>
            <a:r>
              <a:rPr lang="el-GR" dirty="0"/>
              <a:t>Δραστηριότητες για την επέκταση όσων μάθατε</a:t>
            </a:r>
            <a:endParaRPr lang="en-GB" dirty="0"/>
          </a:p>
        </p:txBody>
      </p:sp>
      <p:sp>
        <p:nvSpPr>
          <p:cNvPr id="15" name="Content Placeholder 2">
            <a:extLst>
              <a:ext uri="{FF2B5EF4-FFF2-40B4-BE49-F238E27FC236}">
                <a16:creationId xmlns:a16="http://schemas.microsoft.com/office/drawing/2014/main" id="{B2D2A78E-6388-466F-9E1F-F42384602F70}"/>
              </a:ext>
            </a:extLst>
          </p:cNvPr>
          <p:cNvSpPr>
            <a:spLocks noGrp="1"/>
          </p:cNvSpPr>
          <p:nvPr>
            <p:ph idx="1"/>
          </p:nvPr>
        </p:nvSpPr>
        <p:spPr>
          <a:xfrm>
            <a:off x="838200" y="1825624"/>
            <a:ext cx="10515600" cy="4908807"/>
          </a:xfrm>
        </p:spPr>
        <p:txBody>
          <a:bodyPr>
            <a:normAutofit lnSpcReduction="10000"/>
          </a:bodyPr>
          <a:lstStyle/>
          <a:p>
            <a:pPr marL="803275" indent="0">
              <a:buNone/>
            </a:pPr>
            <a:r>
              <a:rPr lang="el-GR" sz="3200" b="1" dirty="0">
                <a:solidFill>
                  <a:srgbClr val="007B78"/>
                </a:solidFill>
              </a:rPr>
              <a:t>Δραστηριότητα</a:t>
            </a:r>
            <a:r>
              <a:rPr lang="en-GB" sz="3200" b="1" dirty="0">
                <a:solidFill>
                  <a:srgbClr val="007B78"/>
                </a:solidFill>
              </a:rPr>
              <a:t> 1</a:t>
            </a:r>
            <a:r>
              <a:rPr lang="en-GB" sz="2400" b="1" dirty="0">
                <a:solidFill>
                  <a:srgbClr val="007B78"/>
                </a:solidFill>
              </a:rPr>
              <a:t>:</a:t>
            </a:r>
            <a:endParaRPr lang="en-GB" sz="2400" dirty="0"/>
          </a:p>
          <a:p>
            <a:pPr marL="1146175" indent="-342900"/>
            <a:r>
              <a:rPr lang="el-GR" sz="2400" dirty="0"/>
              <a:t>Δημιουργήστε ένα </a:t>
            </a:r>
            <a:r>
              <a:rPr lang="en-US" sz="2400" dirty="0"/>
              <a:t>email</a:t>
            </a:r>
            <a:r>
              <a:rPr lang="el-GR" sz="2400" dirty="0"/>
              <a:t> για να το στείλετε στον </a:t>
            </a:r>
            <a:r>
              <a:rPr lang="el-GR" sz="2400" dirty="0" err="1"/>
              <a:t>Dimitar</a:t>
            </a:r>
            <a:r>
              <a:rPr lang="el-GR" sz="2400" dirty="0"/>
              <a:t> </a:t>
            </a:r>
            <a:r>
              <a:rPr lang="el-GR" sz="2400" dirty="0" err="1"/>
              <a:t>Zlatanov</a:t>
            </a:r>
            <a:r>
              <a:rPr lang="el-GR" sz="2400" dirty="0"/>
              <a:t> στη Βουλγαρία (Εταίρος του </a:t>
            </a:r>
            <a:r>
              <a:rPr lang="en-US" sz="2400" dirty="0"/>
              <a:t>My e-Start</a:t>
            </a:r>
            <a:r>
              <a:rPr lang="el-GR" sz="2400" dirty="0"/>
              <a:t>). Θυμηθείτε να χρησιμοποιείτε την τήρηση του πρωτοκόλλου σε συνομιλίες στο Διαδίκτυο (</a:t>
            </a:r>
            <a:r>
              <a:rPr lang="el-GR" sz="2400" dirty="0" err="1"/>
              <a:t>netiquette</a:t>
            </a:r>
            <a:r>
              <a:rPr lang="el-GR" sz="2400" dirty="0"/>
              <a:t>)</a:t>
            </a:r>
            <a:r>
              <a:rPr lang="en-US" sz="2400" dirty="0"/>
              <a:t>. </a:t>
            </a:r>
          </a:p>
          <a:p>
            <a:pPr marL="1146175" indent="-342900"/>
            <a:r>
              <a:rPr lang="el-GR" sz="2400" dirty="0"/>
              <a:t>Αν κάποιος φίλος σας ενδιαφέρεται, επίσης, για το έργο, πώς θα τον συμπεριλάβατε στο email;</a:t>
            </a:r>
            <a:endParaRPr lang="en-GB" sz="2400" dirty="0"/>
          </a:p>
          <a:p>
            <a:pPr marL="803275" indent="0">
              <a:buNone/>
            </a:pPr>
            <a:endParaRPr lang="en-GB" sz="2400" dirty="0"/>
          </a:p>
          <a:p>
            <a:pPr marL="803275" indent="0">
              <a:buNone/>
            </a:pPr>
            <a:r>
              <a:rPr lang="el-GR" sz="3200" b="1" dirty="0">
                <a:solidFill>
                  <a:srgbClr val="007B78"/>
                </a:solidFill>
              </a:rPr>
              <a:t>Δραστηριότητα</a:t>
            </a:r>
            <a:r>
              <a:rPr lang="en-GB" sz="3200" b="1" dirty="0">
                <a:solidFill>
                  <a:srgbClr val="007B78"/>
                </a:solidFill>
              </a:rPr>
              <a:t> 2:</a:t>
            </a:r>
            <a:endParaRPr lang="en-GB" sz="3200" dirty="0"/>
          </a:p>
          <a:p>
            <a:pPr marL="1146175" indent="-342900"/>
            <a:r>
              <a:rPr lang="el-GR" sz="2400" dirty="0"/>
              <a:t>Ποιος πιστεύετε ότι είναι ο καλύτερος τρόπος επικοινωνίας με το τοπικό ταχυδρομείο;</a:t>
            </a:r>
            <a:endParaRPr lang="en-GB" sz="2400" dirty="0"/>
          </a:p>
          <a:p>
            <a:pPr marL="1146175" indent="-342900"/>
            <a:r>
              <a:rPr lang="el-GR" sz="2400" dirty="0"/>
              <a:t>Γιατί; Ποια είναι τα οφέλη αυτής της επιλογής από άποψη χρόνου, ενέργειας, σαφήνειας;</a:t>
            </a:r>
            <a:endParaRPr lang="en-GB" sz="2400" dirty="0"/>
          </a:p>
          <a:p>
            <a:pPr marL="803275" indent="0">
              <a:buNone/>
            </a:pPr>
            <a:endParaRPr lang="en-GB" sz="2400" dirty="0"/>
          </a:p>
        </p:txBody>
      </p:sp>
      <p:pic>
        <p:nvPicPr>
          <p:cNvPr id="16" name="Picture 15">
            <a:extLst>
              <a:ext uri="{FF2B5EF4-FFF2-40B4-BE49-F238E27FC236}">
                <a16:creationId xmlns:a16="http://schemas.microsoft.com/office/drawing/2014/main" id="{D1BFC76C-2D9F-4B62-8B44-39F7C7FB6320}"/>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1825625"/>
            <a:ext cx="719455" cy="719455"/>
          </a:xfrm>
          <a:prstGeom prst="rect">
            <a:avLst/>
          </a:prstGeom>
        </p:spPr>
      </p:pic>
      <p:pic>
        <p:nvPicPr>
          <p:cNvPr id="17" name="Picture 16">
            <a:extLst>
              <a:ext uri="{FF2B5EF4-FFF2-40B4-BE49-F238E27FC236}">
                <a16:creationId xmlns:a16="http://schemas.microsoft.com/office/drawing/2014/main" id="{7C690B8B-5269-4C74-BE0A-1D1ABE72E373}"/>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4318400"/>
            <a:ext cx="719455" cy="719455"/>
          </a:xfrm>
          <a:prstGeom prst="rect">
            <a:avLst/>
          </a:prstGeom>
        </p:spPr>
      </p:pic>
    </p:spTree>
    <p:extLst>
      <p:ext uri="{BB962C8B-B14F-4D97-AF65-F5344CB8AC3E}">
        <p14:creationId xmlns:p14="http://schemas.microsoft.com/office/powerpoint/2010/main" val="239783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Αναστοχασμός</a:t>
            </a:r>
            <a:endParaRPr lang="en-GB" dirty="0"/>
          </a:p>
        </p:txBody>
      </p:sp>
    </p:spTree>
    <p:extLst>
      <p:ext uri="{BB962C8B-B14F-4D97-AF65-F5344CB8AC3E}">
        <p14:creationId xmlns:p14="http://schemas.microsoft.com/office/powerpoint/2010/main" val="286323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Συζήτηση</a:t>
            </a:r>
            <a:endParaRPr lang="en-GB" dirty="0"/>
          </a:p>
        </p:txBody>
      </p:sp>
      <p:sp>
        <p:nvSpPr>
          <p:cNvPr id="6" name="Content Placeholder 5">
            <a:extLst>
              <a:ext uri="{FF2B5EF4-FFF2-40B4-BE49-F238E27FC236}">
                <a16:creationId xmlns:a16="http://schemas.microsoft.com/office/drawing/2014/main" id="{A1F9D80B-3E08-4365-848E-D9336057CCAE}"/>
              </a:ext>
            </a:extLst>
          </p:cNvPr>
          <p:cNvSpPr>
            <a:spLocks noGrp="1"/>
          </p:cNvSpPr>
          <p:nvPr>
            <p:ph idx="1"/>
          </p:nvPr>
        </p:nvSpPr>
        <p:spPr/>
        <p:txBody>
          <a:bodyPr>
            <a:normAutofit/>
          </a:bodyPr>
          <a:lstStyle/>
          <a:p>
            <a:pPr marL="514350" indent="-514350">
              <a:buFont typeface="+mj-lt"/>
              <a:buAutoNum type="arabicPeriod"/>
            </a:pPr>
            <a:r>
              <a:rPr lang="el-GR" sz="2400" dirty="0"/>
              <a:t>Πώς αντιλαμβάνεστε την έννοια της «τήρησης του πρωτοκόλλου σε συνομιλίες στο διαδίκτυο (</a:t>
            </a:r>
            <a:r>
              <a:rPr lang="el-GR" sz="2400" dirty="0" err="1"/>
              <a:t>netiquette</a:t>
            </a:r>
            <a:r>
              <a:rPr lang="el-GR" sz="2400" dirty="0"/>
              <a:t>)» στην πράξη;</a:t>
            </a:r>
            <a:endParaRPr lang="en-GB" sz="2400" dirty="0"/>
          </a:p>
          <a:p>
            <a:pPr marL="514350" indent="-514350">
              <a:buFont typeface="+mj-lt"/>
              <a:buAutoNum type="arabicPeriod"/>
            </a:pPr>
            <a:r>
              <a:rPr lang="el-GR" sz="2400" dirty="0"/>
              <a:t>Ποιους παράγοντες εξετάζετε προτού αποφασίσετε για την καλύτερη επιλογή επικοινωνίας με μια υπηρεσία/εταιρεία;</a:t>
            </a:r>
            <a:endParaRPr lang="en-GB" sz="2400" dirty="0"/>
          </a:p>
          <a:p>
            <a:pPr marL="514350" indent="-514350">
              <a:buFont typeface="+mj-lt"/>
              <a:buAutoNum type="arabicPeriod"/>
            </a:pPr>
            <a:r>
              <a:rPr lang="el-GR" sz="2400" dirty="0"/>
              <a:t>Μόλις βρείτε μια τοποθεσία στο Διαδίκτυο που πρέπει να επισκεφτείτε, γνωρίζετε πώς να χρησιμοποιήσετε την εφαρμογή χαρτών του έξυπνου κινητού σας τηλεφώνου για να σας βοηθήσει να φτάσετε στον προορισμό σας;</a:t>
            </a:r>
            <a:endParaRPr lang="en-GB" sz="2400" dirty="0"/>
          </a:p>
        </p:txBody>
      </p:sp>
    </p:spTree>
    <p:extLst>
      <p:ext uri="{BB962C8B-B14F-4D97-AF65-F5344CB8AC3E}">
        <p14:creationId xmlns:p14="http://schemas.microsoft.com/office/powerpoint/2010/main" val="8286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Πληροφορίες έργου</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4424446"/>
              </p:ext>
            </p:extLst>
          </p:nvPr>
        </p:nvGraphicFramePr>
        <p:xfrm>
          <a:off x="838199" y="1866265"/>
          <a:ext cx="10584977" cy="3840480"/>
        </p:xfrm>
        <a:graphic>
          <a:graphicData uri="http://schemas.openxmlformats.org/drawingml/2006/table">
            <a:tbl>
              <a:tblPr>
                <a:tableStyleId>{5C22544A-7EE6-4342-B048-85BDC9FD1C3A}</a:tableStyleId>
              </a:tblPr>
              <a:tblGrid>
                <a:gridCol w="1905001">
                  <a:extLst>
                    <a:ext uri="{9D8B030D-6E8A-4147-A177-3AD203B41FA5}">
                      <a16:colId xmlns:a16="http://schemas.microsoft.com/office/drawing/2014/main" val="20000"/>
                    </a:ext>
                  </a:extLst>
                </a:gridCol>
                <a:gridCol w="8679976">
                  <a:extLst>
                    <a:ext uri="{9D8B030D-6E8A-4147-A177-3AD203B41FA5}">
                      <a16:colId xmlns:a16="http://schemas.microsoft.com/office/drawing/2014/main" val="20001"/>
                    </a:ext>
                  </a:extLst>
                </a:gridCol>
              </a:tblGrid>
              <a:tr h="354670">
                <a:tc>
                  <a:txBody>
                    <a:bodyPr/>
                    <a:lstStyle/>
                    <a:p>
                      <a:r>
                        <a:rPr lang="el-GR" dirty="0"/>
                        <a:t>Τίτλος έργου</a:t>
                      </a:r>
                      <a:r>
                        <a:rPr lang="en-GB" dirty="0"/>
                        <a:t>:</a:t>
                      </a:r>
                    </a:p>
                  </a:txBody>
                  <a:tcPr>
                    <a:noFill/>
                  </a:tcPr>
                </a:tc>
                <a:tc>
                  <a:txBody>
                    <a:bodyPr/>
                    <a:lstStyle/>
                    <a:p>
                      <a:r>
                        <a:rPr lang="en-GB" b="1" dirty="0">
                          <a:solidFill>
                            <a:srgbClr val="007B78"/>
                          </a:solidFill>
                        </a:rPr>
                        <a:t>My e-Start</a:t>
                      </a:r>
                    </a:p>
                  </a:txBody>
                  <a:tcPr>
                    <a:noFill/>
                  </a:tcPr>
                </a:tc>
                <a:extLst>
                  <a:ext uri="{0D108BD9-81ED-4DB2-BD59-A6C34878D82A}">
                    <a16:rowId xmlns:a16="http://schemas.microsoft.com/office/drawing/2014/main" val="10000"/>
                  </a:ext>
                </a:extLst>
              </a:tr>
              <a:tr h="354670">
                <a:tc>
                  <a:txBody>
                    <a:bodyPr/>
                    <a:lstStyle/>
                    <a:p>
                      <a:r>
                        <a:rPr lang="el-GR" dirty="0"/>
                        <a:t>Αριθμός έργου</a:t>
                      </a:r>
                      <a:r>
                        <a:rPr lang="en-GB" dirty="0"/>
                        <a:t>:</a:t>
                      </a:r>
                    </a:p>
                  </a:txBody>
                  <a:tcPr>
                    <a:noFill/>
                  </a:tcPr>
                </a:tc>
                <a:tc>
                  <a:txBody>
                    <a:bodyPr/>
                    <a:lstStyle/>
                    <a:p>
                      <a:r>
                        <a:rPr lang="en-GB" dirty="0"/>
                        <a:t>2020-1-DE02-KA204-007410</a:t>
                      </a:r>
                    </a:p>
                  </a:txBody>
                  <a:tcPr>
                    <a:noFill/>
                  </a:tcPr>
                </a:tc>
                <a:extLst>
                  <a:ext uri="{0D108BD9-81ED-4DB2-BD59-A6C34878D82A}">
                    <a16:rowId xmlns:a16="http://schemas.microsoft.com/office/drawing/2014/main" val="10001"/>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2"/>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3"/>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4"/>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5"/>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6"/>
                  </a:ext>
                </a:extLst>
              </a:tr>
              <a:tr h="354670">
                <a:tc>
                  <a:txBody>
                    <a:bodyPr/>
                    <a:lstStyle/>
                    <a:p>
                      <a:endParaRPr lang="en-GB" dirty="0"/>
                    </a:p>
                  </a:txBody>
                  <a:tcPr>
                    <a:noFill/>
                  </a:tcPr>
                </a:tc>
                <a:tc>
                  <a:txBody>
                    <a:bodyPr/>
                    <a:lstStyle/>
                    <a:p>
                      <a:endParaRPr lang="en-GB" dirty="0"/>
                    </a:p>
                  </a:txBody>
                  <a:tcPr>
                    <a:noFill/>
                  </a:tcPr>
                </a:tc>
                <a:extLst>
                  <a:ext uri="{0D108BD9-81ED-4DB2-BD59-A6C34878D82A}">
                    <a16:rowId xmlns:a16="http://schemas.microsoft.com/office/drawing/2014/main" val="10007"/>
                  </a:ext>
                </a:extLst>
              </a:tr>
              <a:tr h="886675">
                <a:tc gridSpan="2">
                  <a:txBody>
                    <a:bodyPr/>
                    <a:lstStyle/>
                    <a:p>
                      <a:r>
                        <a:rPr lang="el-GR" dirty="0"/>
                        <a:t>Το παρόν έργο έχει χρηματοδοτηθεί με την υποστήριξη της Ευρωπαϊκής Επιτροπής. Αυτή η δημοσίευση (ανακοίνωση) αντικατοπτρίζει μόνο τις απόψεις του δημιουργού και η Επιτροπή δεν μπορεί να θεωρηθεί υπεύθυνη για οποιαδήποτε χρήση των πληροφοριών που περιέχονται σε αυτήν</a:t>
                      </a:r>
                      <a:r>
                        <a:rPr lang="en-GB" dirty="0"/>
                        <a:t>.</a:t>
                      </a:r>
                    </a:p>
                  </a:txBody>
                  <a:tcPr>
                    <a:noFill/>
                  </a:tcPr>
                </a:tc>
                <a:tc hMerge="1">
                  <a:txBody>
                    <a:bodyPr/>
                    <a:lstStyle/>
                    <a:p>
                      <a:endParaRPr lang="en-GB" dirty="0"/>
                    </a:p>
                  </a:txBody>
                  <a:tcPr>
                    <a:noFill/>
                  </a:tcPr>
                </a:tc>
                <a:extLst>
                  <a:ext uri="{0D108BD9-81ED-4DB2-BD59-A6C34878D82A}">
                    <a16:rowId xmlns:a16="http://schemas.microsoft.com/office/drawing/2014/main" val="10008"/>
                  </a:ext>
                </a:extLst>
              </a:tr>
            </a:tbl>
          </a:graphicData>
        </a:graphic>
      </p:graphicFrame>
      <p:pic>
        <p:nvPicPr>
          <p:cNvPr id="6" name="Picture 5" descr="Text&#10;&#10;Description automatically generated">
            <a:extLst>
              <a:ext uri="{FF2B5EF4-FFF2-40B4-BE49-F238E27FC236}">
                <a16:creationId xmlns:a16="http://schemas.microsoft.com/office/drawing/2014/main" id="{9E82C3F7-B46D-497E-8532-92CEF9E12C65}"/>
              </a:ext>
            </a:extLst>
          </p:cNvPr>
          <p:cNvPicPr>
            <a:picLocks noChangeAspect="1"/>
          </p:cNvPicPr>
          <p:nvPr/>
        </p:nvPicPr>
        <p:blipFill>
          <a:blip r:embed="rId2"/>
          <a:stretch>
            <a:fillRect/>
          </a:stretch>
        </p:blipFill>
        <p:spPr>
          <a:xfrm>
            <a:off x="10644988" y="6391132"/>
            <a:ext cx="1547012" cy="357139"/>
          </a:xfrm>
          <a:prstGeom prst="rect">
            <a:avLst/>
          </a:prstGeom>
        </p:spPr>
      </p:pic>
      <p:pic>
        <p:nvPicPr>
          <p:cNvPr id="7" name="Picture 6" descr="Graphical user interface&#10;&#10;Description automatically generated with low confidence">
            <a:extLst>
              <a:ext uri="{FF2B5EF4-FFF2-40B4-BE49-F238E27FC236}">
                <a16:creationId xmlns:a16="http://schemas.microsoft.com/office/drawing/2014/main" id="{894EE563-16AE-4055-9324-B697028DCE23}"/>
              </a:ext>
            </a:extLst>
          </p:cNvPr>
          <p:cNvPicPr>
            <a:picLocks noChangeAspect="1"/>
          </p:cNvPicPr>
          <p:nvPr/>
        </p:nvPicPr>
        <p:blipFill rotWithShape="1">
          <a:blip r:embed="rId3"/>
          <a:srcRect l="4164" t="13530" r="5292" b="3567"/>
          <a:stretch/>
        </p:blipFill>
        <p:spPr>
          <a:xfrm>
            <a:off x="1866297" y="6345864"/>
            <a:ext cx="1466850" cy="447675"/>
          </a:xfrm>
          <a:prstGeom prst="rect">
            <a:avLst/>
          </a:prstGeom>
        </p:spPr>
      </p:pic>
      <p:pic>
        <p:nvPicPr>
          <p:cNvPr id="8" name="Picture 7" descr="Icon&#10;&#10;Description automatically generated with medium confidence">
            <a:extLst>
              <a:ext uri="{FF2B5EF4-FFF2-40B4-BE49-F238E27FC236}">
                <a16:creationId xmlns:a16="http://schemas.microsoft.com/office/drawing/2014/main" id="{47F46BCE-7B49-443D-B9AC-E50575C48AFE}"/>
              </a:ext>
            </a:extLst>
          </p:cNvPr>
          <p:cNvPicPr>
            <a:picLocks noChangeAspect="1"/>
          </p:cNvPicPr>
          <p:nvPr/>
        </p:nvPicPr>
        <p:blipFill>
          <a:blip r:embed="rId4"/>
          <a:stretch>
            <a:fillRect/>
          </a:stretch>
        </p:blipFill>
        <p:spPr>
          <a:xfrm>
            <a:off x="3434144" y="6393796"/>
            <a:ext cx="929210" cy="351811"/>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2EAD449D-43E8-453B-AFC5-B259AF72DAB3}"/>
              </a:ext>
            </a:extLst>
          </p:cNvPr>
          <p:cNvPicPr>
            <a:picLocks noChangeAspect="1"/>
          </p:cNvPicPr>
          <p:nvPr/>
        </p:nvPicPr>
        <p:blipFill>
          <a:blip r:embed="rId5"/>
          <a:stretch>
            <a:fillRect/>
          </a:stretch>
        </p:blipFill>
        <p:spPr>
          <a:xfrm>
            <a:off x="5834763" y="6459586"/>
            <a:ext cx="1671166" cy="220231"/>
          </a:xfrm>
          <a:prstGeom prst="rect">
            <a:avLst/>
          </a:prstGeom>
        </p:spPr>
      </p:pic>
      <p:pic>
        <p:nvPicPr>
          <p:cNvPr id="10" name="Picture 9" descr="Text&#10;&#10;Description automatically generated">
            <a:extLst>
              <a:ext uri="{FF2B5EF4-FFF2-40B4-BE49-F238E27FC236}">
                <a16:creationId xmlns:a16="http://schemas.microsoft.com/office/drawing/2014/main" id="{DF11A0B5-AF8D-42AE-B3F2-745FB2883F33}"/>
              </a:ext>
            </a:extLst>
          </p:cNvPr>
          <p:cNvPicPr>
            <a:picLocks noChangeAspect="1"/>
          </p:cNvPicPr>
          <p:nvPr/>
        </p:nvPicPr>
        <p:blipFill rotWithShape="1">
          <a:blip r:embed="rId6"/>
          <a:srcRect l="8925" t="8611" r="10306" b="12389"/>
          <a:stretch/>
        </p:blipFill>
        <p:spPr>
          <a:xfrm>
            <a:off x="7606926" y="6359277"/>
            <a:ext cx="1259681" cy="420849"/>
          </a:xfrm>
          <a:prstGeom prst="rect">
            <a:avLst/>
          </a:prstGeom>
        </p:spPr>
      </p:pic>
      <p:pic>
        <p:nvPicPr>
          <p:cNvPr id="11" name="Picture 10" descr="A blue and white logo&#10;&#10;Description automatically generated with low confidence">
            <a:extLst>
              <a:ext uri="{FF2B5EF4-FFF2-40B4-BE49-F238E27FC236}">
                <a16:creationId xmlns:a16="http://schemas.microsoft.com/office/drawing/2014/main" id="{12BCE666-9D95-41C7-BC3C-633E79833A9A}"/>
              </a:ext>
            </a:extLst>
          </p:cNvPr>
          <p:cNvPicPr>
            <a:picLocks noChangeAspect="1"/>
          </p:cNvPicPr>
          <p:nvPr/>
        </p:nvPicPr>
        <p:blipFill>
          <a:blip r:embed="rId7"/>
          <a:stretch>
            <a:fillRect/>
          </a:stretch>
        </p:blipFill>
        <p:spPr>
          <a:xfrm>
            <a:off x="4464351" y="6446143"/>
            <a:ext cx="1269415" cy="247116"/>
          </a:xfrm>
          <a:prstGeom prst="rect">
            <a:avLst/>
          </a:prstGeom>
        </p:spPr>
      </p:pic>
      <p:pic>
        <p:nvPicPr>
          <p:cNvPr id="12" name="Picture 11" descr="Logo&#10;&#10;Description automatically generated">
            <a:extLst>
              <a:ext uri="{FF2B5EF4-FFF2-40B4-BE49-F238E27FC236}">
                <a16:creationId xmlns:a16="http://schemas.microsoft.com/office/drawing/2014/main" id="{EB04F708-3DEB-45AB-9AF2-0A140724F1DE}"/>
              </a:ext>
            </a:extLst>
          </p:cNvPr>
          <p:cNvPicPr>
            <a:picLocks noChangeAspect="1"/>
          </p:cNvPicPr>
          <p:nvPr/>
        </p:nvPicPr>
        <p:blipFill rotWithShape="1">
          <a:blip r:embed="rId8"/>
          <a:srcRect l="1513" t="3564" r="601" b="4947"/>
          <a:stretch/>
        </p:blipFill>
        <p:spPr>
          <a:xfrm>
            <a:off x="8967604" y="6344673"/>
            <a:ext cx="1576388" cy="450056"/>
          </a:xfrm>
          <a:prstGeom prst="rect">
            <a:avLst/>
          </a:prstGeom>
        </p:spPr>
      </p:pic>
      <p:pic>
        <p:nvPicPr>
          <p:cNvPr id="13" name="Picture 12"/>
          <p:cNvPicPr>
            <a:picLocks noChangeAspect="1"/>
          </p:cNvPicPr>
          <p:nvPr/>
        </p:nvPicPr>
        <p:blipFill rotWithShape="1">
          <a:blip r:embed="rId9" cstate="print">
            <a:extLst>
              <a:ext uri="{28A0092B-C50C-407E-A947-70E740481C1C}">
                <a14:useLocalDpi xmlns:a14="http://schemas.microsoft.com/office/drawing/2010/main" val="0"/>
              </a:ext>
            </a:extLst>
          </a:blip>
          <a:srcRect l="18236" t="29961" r="18636" b="31128"/>
          <a:stretch/>
        </p:blipFill>
        <p:spPr>
          <a:xfrm>
            <a:off x="749300" y="6285598"/>
            <a:ext cx="1016000" cy="568206"/>
          </a:xfrm>
          <a:prstGeom prst="rect">
            <a:avLst/>
          </a:prstGeom>
        </p:spPr>
      </p:pic>
      <p:pic>
        <p:nvPicPr>
          <p:cNvPr id="3" name="table">
            <a:extLst>
              <a:ext uri="{FF2B5EF4-FFF2-40B4-BE49-F238E27FC236}">
                <a16:creationId xmlns:a16="http://schemas.microsoft.com/office/drawing/2014/main" id="{A589739F-9D4C-AEA7-937C-D66D8DF25048}"/>
              </a:ext>
            </a:extLst>
          </p:cNvPr>
          <p:cNvPicPr>
            <a:picLocks noChangeAspect="1"/>
          </p:cNvPicPr>
          <p:nvPr/>
        </p:nvPicPr>
        <p:blipFill>
          <a:blip r:embed="rId10"/>
          <a:stretch>
            <a:fillRect/>
          </a:stretch>
        </p:blipFill>
        <p:spPr>
          <a:xfrm>
            <a:off x="913808" y="4295775"/>
            <a:ext cx="9335684" cy="457200"/>
          </a:xfrm>
          <a:prstGeom prst="rect">
            <a:avLst/>
          </a:prstGeom>
        </p:spPr>
      </p:pic>
      <p:pic>
        <p:nvPicPr>
          <p:cNvPr id="4" name="Picture 3">
            <a:extLst>
              <a:ext uri="{FF2B5EF4-FFF2-40B4-BE49-F238E27FC236}">
                <a16:creationId xmlns:a16="http://schemas.microsoft.com/office/drawing/2014/main" id="{11F39F0D-5062-9083-D2B7-8C224E942A7A}"/>
              </a:ext>
            </a:extLst>
          </p:cNvPr>
          <p:cNvPicPr>
            <a:picLocks noChangeAspect="1"/>
          </p:cNvPicPr>
          <p:nvPr/>
        </p:nvPicPr>
        <p:blipFill>
          <a:blip r:embed="rId11"/>
          <a:stretch>
            <a:fillRect/>
          </a:stretch>
        </p:blipFill>
        <p:spPr>
          <a:xfrm>
            <a:off x="913808" y="4295775"/>
            <a:ext cx="1112514" cy="394586"/>
          </a:xfrm>
          <a:prstGeom prst="rect">
            <a:avLst/>
          </a:prstGeom>
        </p:spPr>
      </p:pic>
    </p:spTree>
    <p:extLst>
      <p:ext uri="{BB962C8B-B14F-4D97-AF65-F5344CB8AC3E}">
        <p14:creationId xmlns:p14="http://schemas.microsoft.com/office/powerpoint/2010/main" val="252518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endParaRPr lang="en-GB" dirty="0"/>
          </a:p>
        </p:txBody>
      </p:sp>
    </p:spTree>
    <p:extLst>
      <p:ext uri="{BB962C8B-B14F-4D97-AF65-F5344CB8AC3E}">
        <p14:creationId xmlns:p14="http://schemas.microsoft.com/office/powerpoint/2010/main" val="76040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r>
              <a:rPr lang="en-GB" dirty="0"/>
              <a:t> – </a:t>
            </a:r>
            <a:r>
              <a:rPr lang="el-GR" dirty="0"/>
              <a:t>σκοποί και στόχοι</a:t>
            </a:r>
            <a:endParaRPr lang="en-GB" dirty="0"/>
          </a:p>
        </p:txBody>
      </p:sp>
      <p:sp>
        <p:nvSpPr>
          <p:cNvPr id="3" name="Content Placeholder 2"/>
          <p:cNvSpPr>
            <a:spLocks noGrp="1"/>
          </p:cNvSpPr>
          <p:nvPr>
            <p:ph idx="1"/>
          </p:nvPr>
        </p:nvSpPr>
        <p:spPr>
          <a:xfrm>
            <a:off x="838200" y="1825624"/>
            <a:ext cx="10515600" cy="4674763"/>
          </a:xfrm>
        </p:spPr>
        <p:txBody>
          <a:bodyPr>
            <a:normAutofit/>
          </a:bodyPr>
          <a:lstStyle/>
          <a:p>
            <a:pPr marL="0" indent="0">
              <a:buNone/>
            </a:pPr>
            <a:r>
              <a:rPr lang="el-GR" dirty="0"/>
              <a:t>Η παρούσα ενότητα εξερευνά</a:t>
            </a:r>
            <a:r>
              <a:rPr lang="en-GB" dirty="0"/>
              <a:t>:</a:t>
            </a:r>
            <a:endParaRPr lang="en-GB" dirty="0">
              <a:solidFill>
                <a:srgbClr val="C00000"/>
              </a:solidFill>
            </a:endParaRPr>
          </a:p>
          <a:p>
            <a:r>
              <a:rPr lang="el-GR" b="1" i="1" dirty="0"/>
              <a:t>Προσδιορισμός των επιλογών υποστήριξης </a:t>
            </a:r>
            <a:r>
              <a:rPr lang="el-GR" dirty="0"/>
              <a:t>– χρήση διάφορων τρόπων αναζήτησης υποστήριξης στο Διαδίκτυο</a:t>
            </a:r>
            <a:endParaRPr lang="en-GB" b="1" i="1" dirty="0"/>
          </a:p>
          <a:p>
            <a:r>
              <a:rPr lang="el-GR" b="1" i="1" dirty="0"/>
              <a:t>Το email ως εργαλείο αναζήτησης βοήθειας </a:t>
            </a:r>
            <a:r>
              <a:rPr lang="el-GR" dirty="0"/>
              <a:t>– εξοικείωση με βασικές λειτουργίες του email</a:t>
            </a:r>
            <a:endParaRPr lang="en-GB" b="1" i="1" dirty="0"/>
          </a:p>
          <a:p>
            <a:r>
              <a:rPr lang="el-GR" b="1" i="1" dirty="0"/>
              <a:t>Τήρηση του πρωτοκόλλου σε συνομιλίες (</a:t>
            </a:r>
            <a:r>
              <a:rPr lang="el-GR" b="1" i="1" dirty="0" err="1"/>
              <a:t>netiquette</a:t>
            </a:r>
            <a:r>
              <a:rPr lang="el-GR" b="1" i="1" dirty="0"/>
              <a:t>) στις διαδικτυακές επικοινωνίες </a:t>
            </a:r>
            <a:r>
              <a:rPr lang="el-GR" dirty="0"/>
              <a:t>– χρήση κατάλληλης και ευγενικής συμπεριφοράς στο Διαδίκτυο</a:t>
            </a:r>
            <a:endParaRPr lang="en-GB" b="1" i="1" dirty="0"/>
          </a:p>
        </p:txBody>
      </p:sp>
    </p:spTree>
    <p:extLst>
      <p:ext uri="{BB962C8B-B14F-4D97-AF65-F5344CB8AC3E}">
        <p14:creationId xmlns:p14="http://schemas.microsoft.com/office/powerpoint/2010/main" val="31663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r>
              <a:rPr lang="en-GB" dirty="0"/>
              <a:t> – </a:t>
            </a:r>
            <a:r>
              <a:rPr lang="el-GR" dirty="0"/>
              <a:t>περιεχόμενο</a:t>
            </a:r>
            <a:endParaRPr lang="en-GB" dirty="0"/>
          </a:p>
        </p:txBody>
      </p:sp>
      <p:sp>
        <p:nvSpPr>
          <p:cNvPr id="3" name="Content Placeholder 2"/>
          <p:cNvSpPr>
            <a:spLocks noGrp="1"/>
          </p:cNvSpPr>
          <p:nvPr>
            <p:ph idx="1"/>
          </p:nvPr>
        </p:nvSpPr>
        <p:spPr>
          <a:xfrm>
            <a:off x="838200" y="1825624"/>
            <a:ext cx="10515600" cy="4928261"/>
          </a:xfrm>
        </p:spPr>
        <p:txBody>
          <a:bodyPr>
            <a:normAutofit/>
          </a:bodyPr>
          <a:lstStyle/>
          <a:p>
            <a:pPr marL="0" indent="0">
              <a:buNone/>
            </a:pPr>
            <a:r>
              <a:rPr lang="el-GR" sz="2600" dirty="0">
                <a:solidFill>
                  <a:prstClr val="black"/>
                </a:solidFill>
              </a:rPr>
              <a:t>Η παρούσα διαδικτυακή ενότητα χωρίζεται στις ακόλουθες υποενότητες</a:t>
            </a:r>
            <a:r>
              <a:rPr lang="en-GB" sz="2600" dirty="0">
                <a:solidFill>
                  <a:prstClr val="black"/>
                </a:solidFill>
              </a:rPr>
              <a:t>:</a:t>
            </a:r>
            <a:endParaRPr lang="en-GB" sz="2400" dirty="0">
              <a:solidFill>
                <a:srgbClr val="C00000"/>
              </a:solidFill>
            </a:endParaRPr>
          </a:p>
          <a:p>
            <a:pPr marL="514350" indent="-514350">
              <a:buFont typeface="+mj-lt"/>
              <a:buAutoNum type="arabicPeriod"/>
            </a:pPr>
            <a:r>
              <a:rPr lang="el-GR" sz="2400" dirty="0"/>
              <a:t>Εισαγωγή</a:t>
            </a:r>
            <a:endParaRPr lang="en-US" sz="2400" dirty="0"/>
          </a:p>
          <a:p>
            <a:pPr marL="514350" indent="-514350">
              <a:buFont typeface="+mj-lt"/>
              <a:buAutoNum type="arabicPeriod"/>
            </a:pPr>
            <a:r>
              <a:rPr lang="el-GR" sz="2400" dirty="0"/>
              <a:t>Προσδιορισμός των επιλογών υποστήριξης</a:t>
            </a:r>
            <a:endParaRPr lang="en-GB" sz="2400" dirty="0"/>
          </a:p>
          <a:p>
            <a:pPr marL="514350" indent="-514350">
              <a:buFont typeface="+mj-lt"/>
              <a:buAutoNum type="arabicPeriod"/>
            </a:pPr>
            <a:r>
              <a:rPr lang="el-GR" sz="2400" dirty="0"/>
              <a:t>Το email ως εργαλείο αναζήτησης βοήθειας</a:t>
            </a:r>
          </a:p>
          <a:p>
            <a:pPr marL="514350" indent="-514350">
              <a:buFont typeface="+mj-lt"/>
              <a:buAutoNum type="arabicPeriod"/>
            </a:pPr>
            <a:r>
              <a:rPr lang="el-GR" sz="2400" dirty="0"/>
              <a:t>Τήρηση του πρωτοκόλλου σε συνομιλίες (</a:t>
            </a:r>
            <a:r>
              <a:rPr lang="el-GR" sz="2400" dirty="0" err="1"/>
              <a:t>netiquette</a:t>
            </a:r>
            <a:r>
              <a:rPr lang="el-GR" sz="2400" dirty="0"/>
              <a:t>) στις διαδικτυακές επικοινωνίες </a:t>
            </a:r>
            <a:endParaRPr lang="en-GB" sz="2400" dirty="0"/>
          </a:p>
        </p:txBody>
      </p:sp>
    </p:spTree>
    <p:extLst>
      <p:ext uri="{BB962C8B-B14F-4D97-AF65-F5344CB8AC3E}">
        <p14:creationId xmlns:p14="http://schemas.microsoft.com/office/powerpoint/2010/main" val="216557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Πρόσβαση στο πρόγραμμα, Ενότητα 3</a:t>
            </a:r>
            <a:endParaRPr lang="en-GB" dirty="0"/>
          </a:p>
        </p:txBody>
      </p:sp>
      <p:sp>
        <p:nvSpPr>
          <p:cNvPr id="3" name="Content Placeholder 2"/>
          <p:cNvSpPr>
            <a:spLocks noGrp="1"/>
          </p:cNvSpPr>
          <p:nvPr>
            <p:ph idx="1"/>
          </p:nvPr>
        </p:nvSpPr>
        <p:spPr>
          <a:xfrm>
            <a:off x="838200" y="1825624"/>
            <a:ext cx="9507583" cy="5032376"/>
          </a:xfrm>
        </p:spPr>
        <p:txBody>
          <a:bodyPr>
            <a:normAutofit fontScale="70000" lnSpcReduction="20000"/>
          </a:bodyPr>
          <a:lstStyle/>
          <a:p>
            <a:pPr marL="514350" indent="-514350">
              <a:lnSpc>
                <a:spcPct val="110000"/>
              </a:lnSpc>
              <a:buFont typeface="+mj-lt"/>
              <a:buAutoNum type="arabicPeriod"/>
            </a:pPr>
            <a:r>
              <a:rPr lang="el-GR" dirty="0"/>
              <a:t>Στη γραμμή διεύθυνσης του προγράμματος περιήγησής σας, πληκτρολογήστε </a:t>
            </a:r>
            <a:r>
              <a:rPr lang="el-GR" sz="2900" b="1" dirty="0">
                <a:solidFill>
                  <a:srgbClr val="007B78"/>
                </a:solidFill>
              </a:rPr>
              <a:t>my-eStart.dieberater.com</a:t>
            </a:r>
            <a:r>
              <a:rPr lang="el-GR" dirty="0"/>
              <a:t> και πατήστε </a:t>
            </a:r>
            <a:r>
              <a:rPr lang="el-GR" sz="2900" b="1" dirty="0" err="1">
                <a:solidFill>
                  <a:srgbClr val="007B78"/>
                </a:solidFill>
              </a:rPr>
              <a:t>Enter</a:t>
            </a:r>
            <a:r>
              <a:rPr lang="el-GR" sz="2900" b="1" dirty="0">
                <a:solidFill>
                  <a:srgbClr val="007B78"/>
                </a:solidFill>
              </a:rPr>
              <a:t>/</a:t>
            </a:r>
            <a:r>
              <a:rPr lang="el-GR" sz="2900" b="1" dirty="0" err="1">
                <a:solidFill>
                  <a:srgbClr val="007B78"/>
                </a:solidFill>
              </a:rPr>
              <a:t>Go</a:t>
            </a:r>
            <a:r>
              <a:rPr lang="el-GR" sz="2900" b="1" dirty="0">
                <a:solidFill>
                  <a:srgbClr val="007B78"/>
                </a:solidFill>
              </a:rPr>
              <a:t> </a:t>
            </a:r>
            <a:r>
              <a:rPr lang="el-GR" dirty="0"/>
              <a:t>στο πληκτρολόγιό σας</a:t>
            </a:r>
            <a:endParaRPr lang="en-GB" dirty="0"/>
          </a:p>
          <a:p>
            <a:pPr marL="514350" indent="-514350">
              <a:lnSpc>
                <a:spcPct val="110000"/>
              </a:lnSpc>
              <a:buFont typeface="+mj-lt"/>
              <a:buAutoNum type="arabicPeriod"/>
            </a:pPr>
            <a:r>
              <a:rPr lang="el-GR" dirty="0"/>
              <a:t>Όταν εμφανιστεί η </a:t>
            </a:r>
            <a:r>
              <a:rPr lang="el-GR" sz="2900" b="1" dirty="0">
                <a:solidFill>
                  <a:srgbClr val="007B78"/>
                </a:solidFill>
              </a:rPr>
              <a:t>Σελίδα σύνδεσης </a:t>
            </a:r>
            <a:r>
              <a:rPr lang="el-GR" dirty="0"/>
              <a:t>της πλατφόρμας </a:t>
            </a:r>
            <a:r>
              <a:rPr lang="el-GR" dirty="0" err="1"/>
              <a:t>My</a:t>
            </a:r>
            <a:r>
              <a:rPr lang="el-GR" dirty="0"/>
              <a:t> e-</a:t>
            </a:r>
            <a:r>
              <a:rPr lang="el-GR" dirty="0" err="1"/>
              <a:t>Start</a:t>
            </a:r>
            <a:r>
              <a:rPr lang="el-GR" dirty="0"/>
              <a:t>, χρησιμοποιήστε το όνομα χρήστη και τον κωδικό πρόσβασης που δημιουργήσατε στην πρώτη συνεδρία</a:t>
            </a:r>
            <a:endParaRPr lang="en-GB" dirty="0"/>
          </a:p>
          <a:p>
            <a:pPr marL="514350" indent="-514350">
              <a:lnSpc>
                <a:spcPct val="110000"/>
              </a:lnSpc>
              <a:buFont typeface="+mj-lt"/>
              <a:buAutoNum type="arabicPeriod"/>
            </a:pPr>
            <a:r>
              <a:rPr lang="el-GR" dirty="0"/>
              <a:t>Μόλις συνδεθείτε, κάντε κλικ/πατήστε το κουμπί </a:t>
            </a:r>
            <a:r>
              <a:rPr lang="el-GR" sz="2900" b="1" dirty="0">
                <a:solidFill>
                  <a:srgbClr val="007B78"/>
                </a:solidFill>
              </a:rPr>
              <a:t>Πρόσβαση</a:t>
            </a:r>
            <a:r>
              <a:rPr lang="el-GR" dirty="0"/>
              <a:t> κάτω από την εικόνα με τη σημαία της γλώσσας που θέλετε να χρησιμοποιήσετε (όπως </a:t>
            </a:r>
            <a:r>
              <a:rPr lang="el-GR" sz="2900" b="1" dirty="0">
                <a:solidFill>
                  <a:srgbClr val="007B78"/>
                </a:solidFill>
              </a:rPr>
              <a:t>EN</a:t>
            </a:r>
            <a:r>
              <a:rPr lang="el-GR" dirty="0"/>
              <a:t>)</a:t>
            </a:r>
            <a:endParaRPr lang="en-GB" dirty="0"/>
          </a:p>
          <a:p>
            <a:pPr marL="514350" indent="-514350">
              <a:lnSpc>
                <a:spcPct val="110000"/>
              </a:lnSpc>
              <a:buFont typeface="+mj-lt"/>
              <a:buAutoNum type="arabicPeriod"/>
            </a:pPr>
            <a:r>
              <a:rPr lang="el-GR" dirty="0"/>
              <a:t>Κάντε κλικ/πατήστε το</a:t>
            </a:r>
            <a:r>
              <a:rPr lang="en-GB" dirty="0"/>
              <a:t> </a:t>
            </a:r>
            <a:r>
              <a:rPr lang="el-GR" b="1" dirty="0">
                <a:solidFill>
                  <a:srgbClr val="007B78"/>
                </a:solidFill>
              </a:rPr>
              <a:t>Ενότητα 3: Επικοινωνία &amp; Βοήθεια</a:t>
            </a:r>
            <a:endParaRPr lang="en-GB" b="1" dirty="0">
              <a:solidFill>
                <a:srgbClr val="007B78"/>
              </a:solidFill>
            </a:endParaRPr>
          </a:p>
          <a:p>
            <a:pPr marL="514350" indent="-514350">
              <a:lnSpc>
                <a:spcPct val="110000"/>
              </a:lnSpc>
              <a:buFont typeface="+mj-lt"/>
              <a:buAutoNum type="arabicPeriod"/>
            </a:pPr>
            <a:r>
              <a:rPr lang="el-GR" dirty="0"/>
              <a:t>Κάντε κλικ/πατήστε το </a:t>
            </a:r>
            <a:r>
              <a:rPr lang="en-GB" b="1" dirty="0">
                <a:solidFill>
                  <a:srgbClr val="007B78"/>
                </a:solidFill>
              </a:rPr>
              <a:t>3.1 </a:t>
            </a:r>
            <a:r>
              <a:rPr lang="el-GR" b="1" dirty="0">
                <a:solidFill>
                  <a:srgbClr val="007B78"/>
                </a:solidFill>
              </a:rPr>
              <a:t>Εισαγωγή</a:t>
            </a:r>
            <a:endParaRPr lang="en-GB" b="1" dirty="0">
              <a:solidFill>
                <a:srgbClr val="007B78"/>
              </a:solidFill>
            </a:endParaRPr>
          </a:p>
          <a:p>
            <a:pPr marL="514350" indent="-514350">
              <a:lnSpc>
                <a:spcPct val="110000"/>
              </a:lnSpc>
              <a:buFont typeface="+mj-lt"/>
              <a:buAutoNum type="arabicPeriod"/>
            </a:pPr>
            <a:r>
              <a:rPr lang="el-GR" sz="2900" dirty="0"/>
              <a:t>Εργαστείτε μέχρι να ολοκληρώσετε όλες τις ενότητες </a:t>
            </a:r>
            <a:r>
              <a:rPr lang="el-GR" sz="2900" b="1" dirty="0">
                <a:solidFill>
                  <a:srgbClr val="007B78"/>
                </a:solidFill>
              </a:rPr>
              <a:t>3.1</a:t>
            </a:r>
            <a:r>
              <a:rPr lang="el-GR" sz="2900" dirty="0"/>
              <a:t> έως </a:t>
            </a:r>
            <a:r>
              <a:rPr lang="el-GR" sz="2900" b="1" dirty="0">
                <a:solidFill>
                  <a:srgbClr val="007B78"/>
                </a:solidFill>
              </a:rPr>
              <a:t>3.4</a:t>
            </a:r>
            <a:endParaRPr lang="en-GB" sz="2900" b="1" dirty="0">
              <a:solidFill>
                <a:srgbClr val="007B78"/>
              </a:solidFill>
            </a:endParaRPr>
          </a:p>
          <a:p>
            <a:pPr marL="1436688" indent="-901700">
              <a:lnSpc>
                <a:spcPct val="110000"/>
              </a:lnSpc>
              <a:buNone/>
            </a:pPr>
            <a:r>
              <a:rPr lang="el-GR" b="1" dirty="0">
                <a:solidFill>
                  <a:srgbClr val="007B78"/>
                </a:solidFill>
              </a:rPr>
              <a:t>ΣΗΜΕΙΩΣΗ</a:t>
            </a:r>
            <a:r>
              <a:rPr lang="en-GB" b="1" dirty="0">
                <a:solidFill>
                  <a:srgbClr val="007B78"/>
                </a:solidFill>
              </a:rPr>
              <a:t>:	</a:t>
            </a:r>
            <a:r>
              <a:rPr lang="el-GR" sz="2900" dirty="0"/>
              <a:t>για περαιτέρω βοήθεια, ανατρέξτε στο ενημερωτικό έντυπο του </a:t>
            </a:r>
            <a:r>
              <a:rPr lang="el-GR" sz="2900" b="1" dirty="0">
                <a:solidFill>
                  <a:srgbClr val="007B78"/>
                </a:solidFill>
              </a:rPr>
              <a:t>Εγχειριδίου του Προγράμματος </a:t>
            </a:r>
            <a:r>
              <a:rPr lang="el-GR" sz="2900" dirty="0"/>
              <a:t>ή </a:t>
            </a:r>
            <a:r>
              <a:rPr lang="el-GR" sz="2900" b="1" dirty="0">
                <a:solidFill>
                  <a:srgbClr val="007B78"/>
                </a:solidFill>
              </a:rPr>
              <a:t>ζητήστε μου τη βοήθεια</a:t>
            </a:r>
            <a:r>
              <a:rPr lang="en-GB" b="1" dirty="0">
                <a:solidFill>
                  <a:srgbClr val="007B78"/>
                </a:solidFill>
              </a:rPr>
              <a:t>!</a:t>
            </a:r>
            <a:endParaRPr lang="en-GB" dirty="0"/>
          </a:p>
          <a:p>
            <a:pPr marL="514350" indent="-514350">
              <a:lnSpc>
                <a:spcPct val="110000"/>
              </a:lnSpc>
              <a:buFont typeface="+mj-lt"/>
              <a:buAutoNum type="arabicPeriod" startAt="7"/>
            </a:pPr>
            <a:r>
              <a:rPr lang="el-GR" sz="2900" dirty="0"/>
              <a:t>Όταν θα έχετε ολοκληρώσει, μπορείτε να </a:t>
            </a:r>
            <a:r>
              <a:rPr lang="el-GR" b="1" dirty="0">
                <a:solidFill>
                  <a:srgbClr val="007B78"/>
                </a:solidFill>
              </a:rPr>
              <a:t>Αποσυνδεθείτε</a:t>
            </a:r>
            <a:endParaRPr lang="en-GB" b="1" dirty="0">
              <a:solidFill>
                <a:srgbClr val="007B78"/>
              </a:solidFill>
            </a:endParaRPr>
          </a:p>
        </p:txBody>
      </p:sp>
      <p:pic>
        <p:nvPicPr>
          <p:cNvPr id="4" name="Picture 3"/>
          <p:cNvPicPr>
            <a:picLocks noChangeAspect="1"/>
          </p:cNvPicPr>
          <p:nvPr/>
        </p:nvPicPr>
        <p:blipFill>
          <a:blip r:embed="rId2"/>
          <a:stretch>
            <a:fillRect/>
          </a:stretch>
        </p:blipFill>
        <p:spPr>
          <a:xfrm>
            <a:off x="10189029" y="3062392"/>
            <a:ext cx="1764440" cy="1558794"/>
          </a:xfrm>
          <a:prstGeom prst="rect">
            <a:avLst/>
          </a:prstGeom>
          <a:ln>
            <a:solidFill>
              <a:srgbClr val="007B78"/>
            </a:solidFill>
          </a:ln>
        </p:spPr>
      </p:pic>
    </p:spTree>
    <p:extLst>
      <p:ext uri="{BB962C8B-B14F-4D97-AF65-F5344CB8AC3E}">
        <p14:creationId xmlns:p14="http://schemas.microsoft.com/office/powerpoint/2010/main" val="259519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Ενίσχυση</a:t>
            </a:r>
            <a:endParaRPr lang="en-GB" dirty="0"/>
          </a:p>
        </p:txBody>
      </p:sp>
    </p:spTree>
    <p:extLst>
      <p:ext uri="{BB962C8B-B14F-4D97-AF65-F5344CB8AC3E}">
        <p14:creationId xmlns:p14="http://schemas.microsoft.com/office/powerpoint/2010/main" val="429176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2214A2C-A19E-4DCE-B8C6-4A31BCF64B7D}"/>
              </a:ext>
            </a:extLst>
          </p:cNvPr>
          <p:cNvSpPr>
            <a:spLocks noGrp="1"/>
          </p:cNvSpPr>
          <p:nvPr>
            <p:ph type="title"/>
          </p:nvPr>
        </p:nvSpPr>
        <p:spPr>
          <a:xfrm>
            <a:off x="727074" y="365125"/>
            <a:ext cx="10626725" cy="1325563"/>
          </a:xfrm>
        </p:spPr>
        <p:txBody>
          <a:bodyPr/>
          <a:lstStyle/>
          <a:p>
            <a:r>
              <a:rPr lang="el-GR" dirty="0"/>
              <a:t>Εξασκήστε περαιτέρω όσα μάθατε</a:t>
            </a:r>
            <a:endParaRPr lang="en-GB" dirty="0"/>
          </a:p>
        </p:txBody>
      </p:sp>
      <p:sp>
        <p:nvSpPr>
          <p:cNvPr id="11" name="Content Placeholder 2">
            <a:extLst>
              <a:ext uri="{FF2B5EF4-FFF2-40B4-BE49-F238E27FC236}">
                <a16:creationId xmlns:a16="http://schemas.microsoft.com/office/drawing/2014/main" id="{F87A2132-3E18-4D1E-80E6-CD56A5189EC3}"/>
              </a:ext>
            </a:extLst>
          </p:cNvPr>
          <p:cNvSpPr>
            <a:spLocks noGrp="1"/>
          </p:cNvSpPr>
          <p:nvPr>
            <p:ph idx="1"/>
          </p:nvPr>
        </p:nvSpPr>
        <p:spPr>
          <a:xfrm>
            <a:off x="838200" y="1825624"/>
            <a:ext cx="10515600" cy="4860925"/>
          </a:xfrm>
        </p:spPr>
        <p:txBody>
          <a:bodyPr>
            <a:noAutofit/>
          </a:bodyPr>
          <a:lstStyle/>
          <a:p>
            <a:pPr marL="803275" indent="0">
              <a:buNone/>
            </a:pPr>
            <a:r>
              <a:rPr lang="el-GR" sz="2000" b="1" dirty="0">
                <a:solidFill>
                  <a:srgbClr val="007B78"/>
                </a:solidFill>
              </a:rPr>
              <a:t>Δραστηριότητα</a:t>
            </a:r>
            <a:r>
              <a:rPr lang="en-GB" sz="2000" b="1" dirty="0">
                <a:solidFill>
                  <a:srgbClr val="007B78"/>
                </a:solidFill>
              </a:rPr>
              <a:t> 1:</a:t>
            </a:r>
          </a:p>
          <a:p>
            <a:pPr marL="803275" indent="0">
              <a:buNone/>
            </a:pPr>
            <a:r>
              <a:rPr lang="el-GR" sz="2000" dirty="0"/>
              <a:t>Μεταβείτε στον </a:t>
            </a:r>
            <a:r>
              <a:rPr lang="el-GR" sz="2000" dirty="0" err="1"/>
              <a:t>ιστότοπο</a:t>
            </a:r>
            <a:r>
              <a:rPr lang="el-GR" sz="2000" dirty="0"/>
              <a:t> </a:t>
            </a:r>
            <a:r>
              <a:rPr lang="el-GR" sz="2000" b="1" dirty="0">
                <a:solidFill>
                  <a:srgbClr val="007B78"/>
                </a:solidFill>
              </a:rPr>
              <a:t>my-estart.eu </a:t>
            </a:r>
            <a:r>
              <a:rPr lang="el-GR" sz="2000" dirty="0"/>
              <a:t>και απαντήστε στις παρακάτω ερωτήσεις</a:t>
            </a:r>
            <a:endParaRPr lang="en-GB" sz="2000" dirty="0"/>
          </a:p>
          <a:p>
            <a:pPr marL="1260475" indent="-457200"/>
            <a:r>
              <a:rPr lang="el-GR" sz="2000" dirty="0"/>
              <a:t>Ποιος είναι ο αρμόδιος για επικοινωνία στον οργανισμό που εδρεύει στη Βουλγαρία;</a:t>
            </a:r>
            <a:endParaRPr lang="en-GB" sz="2000" dirty="0"/>
          </a:p>
          <a:p>
            <a:pPr marL="1260475" indent="-457200"/>
            <a:r>
              <a:rPr lang="el-GR" sz="2000" dirty="0"/>
              <a:t>Πώς μπορείτε να επικοινωνήσετε μαζί του για να εκφράσετε το ενδιαφέρον σας να συμμετάσχετε στο έργο </a:t>
            </a:r>
            <a:r>
              <a:rPr lang="el-GR" sz="2000" dirty="0" err="1"/>
              <a:t>My</a:t>
            </a:r>
            <a:r>
              <a:rPr lang="el-GR" sz="2000" dirty="0"/>
              <a:t> e-</a:t>
            </a:r>
            <a:r>
              <a:rPr lang="el-GR" sz="2000" dirty="0" err="1"/>
              <a:t>Start</a:t>
            </a:r>
            <a:r>
              <a:rPr lang="el-GR" sz="2000" dirty="0"/>
              <a:t>;</a:t>
            </a:r>
            <a:endParaRPr lang="en-GB" sz="2000" dirty="0"/>
          </a:p>
          <a:p>
            <a:pPr marL="809625" indent="0">
              <a:buNone/>
            </a:pPr>
            <a:endParaRPr lang="en-GB" sz="2000" b="1" dirty="0">
              <a:solidFill>
                <a:srgbClr val="007B78"/>
              </a:solidFill>
            </a:endParaRPr>
          </a:p>
          <a:p>
            <a:pPr marL="809625" indent="0">
              <a:buNone/>
            </a:pPr>
            <a:r>
              <a:rPr lang="el-GR" sz="2000" b="1" dirty="0">
                <a:solidFill>
                  <a:srgbClr val="007B78"/>
                </a:solidFill>
              </a:rPr>
              <a:t>Δραστηριότητα</a:t>
            </a:r>
            <a:r>
              <a:rPr lang="en-GB" sz="2000" b="1" dirty="0">
                <a:solidFill>
                  <a:srgbClr val="007B78"/>
                </a:solidFill>
              </a:rPr>
              <a:t> 2:</a:t>
            </a:r>
          </a:p>
          <a:p>
            <a:pPr marL="809625" indent="0">
              <a:buNone/>
            </a:pPr>
            <a:r>
              <a:rPr lang="el-GR" sz="2000" dirty="0"/>
              <a:t>Έχετε λάβει μια απροσδόκητη επιστολή από το ταχυδρομείο της περιοχής σας ότι πρέπει να παραλάβετε ένα δέμα</a:t>
            </a:r>
            <a:r>
              <a:rPr lang="en-GB" sz="2000" dirty="0"/>
              <a:t>. </a:t>
            </a:r>
          </a:p>
          <a:p>
            <a:pPr marL="1266825" indent="-457200"/>
            <a:r>
              <a:rPr lang="el-GR" sz="2000" dirty="0"/>
              <a:t>Βρείτε τα στοιχεία επικοινωνίας τους στο Διαδίκτυο και σημειώστε όλους τους τρόπους με τους οποίους μπορείτε να επικοινωνήσετε μαζί τους για να ρωτήσετε εάν η επιστολή που λάβατε προοριζόταν εσάς</a:t>
            </a:r>
            <a:endParaRPr lang="en-GB" sz="2000" b="1" dirty="0">
              <a:solidFill>
                <a:srgbClr val="007B78"/>
              </a:solidFill>
            </a:endParaRPr>
          </a:p>
        </p:txBody>
      </p:sp>
      <p:pic>
        <p:nvPicPr>
          <p:cNvPr id="12" name="Picture 11">
            <a:extLst>
              <a:ext uri="{FF2B5EF4-FFF2-40B4-BE49-F238E27FC236}">
                <a16:creationId xmlns:a16="http://schemas.microsoft.com/office/drawing/2014/main" id="{C6A5AFA1-9074-4707-A4DC-0C4E9CEE1060}"/>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1825625"/>
            <a:ext cx="719455" cy="719455"/>
          </a:xfrm>
          <a:prstGeom prst="rect">
            <a:avLst/>
          </a:prstGeom>
        </p:spPr>
      </p:pic>
      <p:pic>
        <p:nvPicPr>
          <p:cNvPr id="13" name="Picture 12">
            <a:extLst>
              <a:ext uri="{FF2B5EF4-FFF2-40B4-BE49-F238E27FC236}">
                <a16:creationId xmlns:a16="http://schemas.microsoft.com/office/drawing/2014/main" id="{F4729EE6-3296-421F-A88D-8111D2B16F88}"/>
              </a:ext>
            </a:extLst>
          </p:cNvPr>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38200" y="4318400"/>
            <a:ext cx="719455" cy="719455"/>
          </a:xfrm>
          <a:prstGeom prst="rect">
            <a:avLst/>
          </a:prstGeom>
        </p:spPr>
      </p:pic>
    </p:spTree>
    <p:extLst>
      <p:ext uri="{BB962C8B-B14F-4D97-AF65-F5344CB8AC3E}">
        <p14:creationId xmlns:p14="http://schemas.microsoft.com/office/powerpoint/2010/main" val="4163367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Επέκταση </a:t>
            </a:r>
            <a:endParaRPr lang="en-GB" dirty="0"/>
          </a:p>
        </p:txBody>
      </p:sp>
    </p:spTree>
    <p:extLst>
      <p:ext uri="{BB962C8B-B14F-4D97-AF65-F5344CB8AC3E}">
        <p14:creationId xmlns:p14="http://schemas.microsoft.com/office/powerpoint/2010/main" val="1849259799"/>
      </p:ext>
    </p:extLst>
  </p:cSld>
  <p:clrMapOvr>
    <a:masterClrMapping/>
  </p:clrMapOvr>
</p:sld>
</file>

<file path=ppt/theme/theme1.xml><?xml version="1.0" encoding="utf-8"?>
<a:theme xmlns:a="http://schemas.openxmlformats.org/drawingml/2006/main" name="Office Theme">
  <a:themeElements>
    <a:clrScheme name="My e-Start">
      <a:dk1>
        <a:sysClr val="windowText" lastClr="000000"/>
      </a:dk1>
      <a:lt1>
        <a:sysClr val="window" lastClr="FFFFFF"/>
      </a:lt1>
      <a:dk2>
        <a:srgbClr val="44546A"/>
      </a:dk2>
      <a:lt2>
        <a:srgbClr val="E7E6E6"/>
      </a:lt2>
      <a:accent1>
        <a:srgbClr val="48E8D8"/>
      </a:accent1>
      <a:accent2>
        <a:srgbClr val="007A78"/>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2687</TotalTime>
  <Words>575</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Wingdings</vt:lpstr>
      <vt:lpstr>Office Theme</vt:lpstr>
      <vt:lpstr>Ενότητα 3: Επικοινωνία &amp; Βοήθεια</vt:lpstr>
      <vt:lpstr>Πληροφορίες έργου</vt:lpstr>
      <vt:lpstr>Εισαγωγή</vt:lpstr>
      <vt:lpstr>Εισαγωγή – σκοποί και στόχοι</vt:lpstr>
      <vt:lpstr>Εισαγωγή – περιεχόμενο</vt:lpstr>
      <vt:lpstr>Πρόσβαση στο πρόγραμμα, Ενότητα 3</vt:lpstr>
      <vt:lpstr>Ενίσχυση</vt:lpstr>
      <vt:lpstr>Εξασκήστε περαιτέρω όσα μάθατε</vt:lpstr>
      <vt:lpstr>Επέκταση </vt:lpstr>
      <vt:lpstr>Δραστηριότητες για την επέκταση όσων μάθατε</vt:lpstr>
      <vt:lpstr>Αναστοχασμός</vt:lpstr>
      <vt:lpstr>Συζήτηση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3: Επικοινωνία &amp; Βοήθεια</dc:title>
  <dc:creator>Jackie Rawling</dc:creator>
  <cp:lastModifiedBy>Kyriaki Chatzipanagiotou</cp:lastModifiedBy>
  <cp:revision>4</cp:revision>
  <dcterms:created xsi:type="dcterms:W3CDTF">2021-09-15T08:24:32Z</dcterms:created>
  <dcterms:modified xsi:type="dcterms:W3CDTF">2022-09-15T20:08:38Z</dcterms:modified>
</cp:coreProperties>
</file>